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475" r:id="rId3"/>
    <p:sldId id="287" r:id="rId4"/>
    <p:sldId id="293" r:id="rId5"/>
    <p:sldId id="289" r:id="rId6"/>
    <p:sldId id="290" r:id="rId7"/>
    <p:sldId id="295" r:id="rId8"/>
    <p:sldId id="288" r:id="rId9"/>
    <p:sldId id="473" r:id="rId10"/>
    <p:sldId id="469" r:id="rId11"/>
    <p:sldId id="470" r:id="rId12"/>
    <p:sldId id="477" r:id="rId13"/>
    <p:sldId id="478" r:id="rId14"/>
    <p:sldId id="476" r:id="rId15"/>
    <p:sldId id="285" r:id="rId16"/>
    <p:sldId id="480" r:id="rId17"/>
    <p:sldId id="479" r:id="rId18"/>
  </p:sldIdLst>
  <p:sldSz cx="12192000" cy="6858000"/>
  <p:notesSz cx="6858000" cy="9144000"/>
  <p:embeddedFontLst>
    <p:embeddedFont>
      <p:font typeface="Aptos Narrow" panose="020B0004020202020204" pitchFamily="34" charset="0"/>
      <p:regular r:id="rId19"/>
      <p:bold r:id="rId20"/>
      <p:italic r:id="rId21"/>
      <p:bold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Wingdings 2" panose="05020102010507070707" pitchFamily="18" charset="2"/>
      <p:regular r:id="rId27"/>
    </p:embeddedFont>
    <p:embeddedFont>
      <p:font typeface="思源黑体 CN" panose="020B0500000000000000" pitchFamily="34" charset="-122"/>
      <p:regular r:id="rId28"/>
      <p:bold r:id="rId29"/>
    </p:embeddedFont>
    <p:embeddedFont>
      <p:font typeface="思源黑体 CN Medium" panose="020B0600000000000000" pitchFamily="34" charset="-122"/>
      <p:regular r:id="rId30"/>
    </p:embeddedFont>
    <p:embeddedFont>
      <p:font typeface="思源黑体 CN Normal" panose="020B0400000000000000" pitchFamily="34" charset="-122"/>
      <p:regular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WZ48UTDqqNA9PUwQw9KLvQ==" hashData="ApWMZOX9K1TSOZStwA7VondtzUDkHRhQh+bNYqSP2Sjvc1e3EnF13BxD7gwisuIAuQtiCoc+In96SQXRDn+vOQ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621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5" autoAdjust="0"/>
    <p:restoredTop sz="94660"/>
  </p:normalViewPr>
  <p:slideViewPr>
    <p:cSldViewPr snapToGrid="0">
      <p:cViewPr varScale="1">
        <p:scale>
          <a:sx n="76" d="100"/>
          <a:sy n="76" d="100"/>
        </p:scale>
        <p:origin x="499" y="7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73647"/>
            <a:ext cx="9144000" cy="2387600"/>
          </a:xfrm>
        </p:spPr>
        <p:txBody>
          <a:bodyPr anchor="b"/>
          <a:lstStyle>
            <a:lvl1pPr algn="ctr">
              <a:defRPr sz="60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0626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98779"/>
            <a:ext cx="9144000" cy="860441"/>
          </a:xfrm>
        </p:spPr>
        <p:txBody>
          <a:bodyPr anchor="b">
            <a:normAutofit/>
          </a:bodyPr>
          <a:lstStyle>
            <a:lvl1pPr algn="ctr">
              <a:defRPr sz="48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0102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518091-1783-52F3-D8BA-FC649F73A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9D6E57-020E-1210-48C8-FAD456F81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6388039-ED9C-7C99-F0E6-E416F9D06C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7C36D00-EB65-D372-28EE-C1CD7ED62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15785506-B09E-2073-2619-A9DBACC84FA7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D289F9D6-C432-E889-361F-53CB3178B87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652AB069-225C-4A2B-8B0F-F94636CB7999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853C948F-669E-B7C2-9883-C18CE3BD0A0A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E5AC52C-A34F-1DB4-CD2A-A3BC4CE55E36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086FED2-D09F-B846-C125-81C16EEA8FB4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2820D98-10BD-816A-9B6A-3259FA0932B4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2E8289E-4787-A61F-CD2E-DF7C77F3512A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9754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37EC32-CC15-6574-40DB-9885207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FC1086-79F9-7DC1-C040-B4B271C603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47C680-8452-BD8D-1325-A0FCE9D828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43E6B7C-DC79-8B52-3C5C-EAE7704686E9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A320848-9472-F76D-3E36-2D1492F47DFA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BAFBFD1-A55F-BF96-502F-537FA341D921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038076D-7FBD-4D4E-76C3-18FE405C88D2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0C75327B-6780-00F4-D93F-1249E6978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200845A-8741-F371-6C19-8807E381F9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1AAF5A19-FA83-04F7-8E33-3CCB161AA5F9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08B69A81-A66B-6653-8748-654DDAB7824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平行四边形 6">
              <a:extLst>
                <a:ext uri="{FF2B5EF4-FFF2-40B4-BE49-F238E27FC236}">
                  <a16:creationId xmlns:a16="http://schemas.microsoft.com/office/drawing/2014/main" id="{F21EF08F-4A26-E31F-FB4D-9A7724ECF746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23E379D3-65CB-764E-6656-37400A8565B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7416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B26F46-9922-0C27-BC78-89582562A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1E2A77-D311-DE1C-69F9-CA44B365C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73640"/>
          </a:xfrm>
        </p:spPr>
        <p:txBody>
          <a:bodyPr anchor="b"/>
          <a:lstStyle>
            <a:lvl1pPr marL="0" indent="0" algn="l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B6ADCB-A52A-DA3B-073B-A72AEA48E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786"/>
            <a:ext cx="5157787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A841DDB-A922-7C1B-4BC9-9194A2CB4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68623"/>
          </a:xfrm>
        </p:spPr>
        <p:txBody>
          <a:bodyPr anchor="b"/>
          <a:lstStyle>
            <a:lvl1pPr marL="0" indent="0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0A1F90-3094-574C-DB06-F52A99B77D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786"/>
            <a:ext cx="5183188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9802193-5D10-1B39-8FC5-4D4C17251D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D4475A3A-2816-57D8-F45C-3166EFED0DED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D91A367-5437-D7BA-1712-9CBCFC3AC12B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65CB734-285D-6D2E-D531-A4898FC4E249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4CDBF54-439C-B3C4-CE23-C6E80648AFE8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94EA0E3B-E87D-6B82-E3C9-77435CF16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617D86BF-8E57-73B0-52DF-9BC0149413E6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平行四边形 7">
              <a:extLst>
                <a:ext uri="{FF2B5EF4-FFF2-40B4-BE49-F238E27FC236}">
                  <a16:creationId xmlns:a16="http://schemas.microsoft.com/office/drawing/2014/main" id="{BEBF7377-7091-88C4-30FC-10C617F6FCAC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AD13BA30-F5BE-6A51-A97D-14F70C48694A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D1239C0E-7267-114C-E924-06F32F01791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64744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DD87A4-43E8-158A-C0B7-A12F7D3070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6C6F20D2-F3B2-118B-5FD1-7ED03CFE58EF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5C0A208-C122-4BED-739D-72DE64E6D2E9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01E5503-1DCA-62C5-0181-A71E0362E10C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6659DF-8A56-5F7B-B0DF-C5078C077393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CD0A3455-1B99-EB33-253F-AEA8FAFA61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84692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D8734A-56BA-672D-3735-DBCCF24E4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5BD4FB-F575-33FF-7F8C-2E5CF6E64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FB5122-98BA-4C8E-53A1-635BEE7AE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05D46-6A0F-45AB-9338-237EB30A03C2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8F9663-2581-F2F0-590F-C3D30E0B3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DB360D-12DB-76DB-BC2E-FB83541F9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3B99-E44C-4FDA-BA45-C9D5171B2D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931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0C9AFD-EC47-5B48-B355-524771EFB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3F70947-A68B-A545-A9FA-73D8E1BA7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6F2B-DB7E-FE4B-B0E2-D9403763C51E}" type="datetimeFigureOut">
              <a:rPr kumimoji="1" lang="zh-CN" altLang="en-US" smtClean="0"/>
              <a:t>2024/9/30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F17A07C-0FC8-AB40-B18D-A285E135B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FA3AFC2-6A89-F34C-B988-9B9980233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51C7-B9DE-2E47-869D-9CEA5475670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7485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CAB850B-7E1C-FE24-62F4-2877D0E74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CCE7DD-210F-14CA-5982-DAE44EDCA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181976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76212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006AB2-A765-9DBA-5C35-3EC1BF89D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5950"/>
            <a:ext cx="9144000" cy="2797978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go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语言</a:t>
            </a:r>
            <a:b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</a:b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并发编程实践</a:t>
            </a:r>
            <a:b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</a:b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抽奖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+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秒杀系统</a:t>
            </a:r>
          </a:p>
        </p:txBody>
      </p:sp>
    </p:spTree>
    <p:extLst>
      <p:ext uri="{BB962C8B-B14F-4D97-AF65-F5344CB8AC3E}">
        <p14:creationId xmlns:p14="http://schemas.microsoft.com/office/powerpoint/2010/main" val="3348282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EA7EB9-9D9D-52E8-E66D-88F4CC50D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二分查找区间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0E19394E-6671-A48D-52DB-6B456A1A0727}"/>
              </a:ext>
            </a:extLst>
          </p:cNvPr>
          <p:cNvGraphicFramePr>
            <a:graphicFrameLocks noGrp="1"/>
          </p:cNvGraphicFramePr>
          <p:nvPr/>
        </p:nvGraphicFramePr>
        <p:xfrm>
          <a:off x="1738319" y="3341028"/>
          <a:ext cx="9026136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1452">
                  <a:extLst>
                    <a:ext uri="{9D8B030D-6E8A-4147-A177-3AD203B41FA5}">
                      <a16:colId xmlns:a16="http://schemas.microsoft.com/office/drawing/2014/main" val="3798071898"/>
                    </a:ext>
                  </a:extLst>
                </a:gridCol>
                <a:gridCol w="1002904">
                  <a:extLst>
                    <a:ext uri="{9D8B030D-6E8A-4147-A177-3AD203B41FA5}">
                      <a16:colId xmlns:a16="http://schemas.microsoft.com/office/drawing/2014/main" val="95913622"/>
                    </a:ext>
                  </a:extLst>
                </a:gridCol>
                <a:gridCol w="1002904">
                  <a:extLst>
                    <a:ext uri="{9D8B030D-6E8A-4147-A177-3AD203B41FA5}">
                      <a16:colId xmlns:a16="http://schemas.microsoft.com/office/drawing/2014/main" val="2971207221"/>
                    </a:ext>
                  </a:extLst>
                </a:gridCol>
                <a:gridCol w="1002904">
                  <a:extLst>
                    <a:ext uri="{9D8B030D-6E8A-4147-A177-3AD203B41FA5}">
                      <a16:colId xmlns:a16="http://schemas.microsoft.com/office/drawing/2014/main" val="327490274"/>
                    </a:ext>
                  </a:extLst>
                </a:gridCol>
                <a:gridCol w="1002904">
                  <a:extLst>
                    <a:ext uri="{9D8B030D-6E8A-4147-A177-3AD203B41FA5}">
                      <a16:colId xmlns:a16="http://schemas.microsoft.com/office/drawing/2014/main" val="1765766203"/>
                    </a:ext>
                  </a:extLst>
                </a:gridCol>
                <a:gridCol w="1002904">
                  <a:extLst>
                    <a:ext uri="{9D8B030D-6E8A-4147-A177-3AD203B41FA5}">
                      <a16:colId xmlns:a16="http://schemas.microsoft.com/office/drawing/2014/main" val="3171922710"/>
                    </a:ext>
                  </a:extLst>
                </a:gridCol>
                <a:gridCol w="1002904">
                  <a:extLst>
                    <a:ext uri="{9D8B030D-6E8A-4147-A177-3AD203B41FA5}">
                      <a16:colId xmlns:a16="http://schemas.microsoft.com/office/drawing/2014/main" val="200397006"/>
                    </a:ext>
                  </a:extLst>
                </a:gridCol>
                <a:gridCol w="1002904">
                  <a:extLst>
                    <a:ext uri="{9D8B030D-6E8A-4147-A177-3AD203B41FA5}">
                      <a16:colId xmlns:a16="http://schemas.microsoft.com/office/drawing/2014/main" val="3232704262"/>
                    </a:ext>
                  </a:extLst>
                </a:gridCol>
                <a:gridCol w="1002904">
                  <a:extLst>
                    <a:ext uri="{9D8B030D-6E8A-4147-A177-3AD203B41FA5}">
                      <a16:colId xmlns:a16="http://schemas.microsoft.com/office/drawing/2014/main" val="4248881002"/>
                    </a:ext>
                  </a:extLst>
                </a:gridCol>
                <a:gridCol w="501452">
                  <a:extLst>
                    <a:ext uri="{9D8B030D-6E8A-4147-A177-3AD203B41FA5}">
                      <a16:colId xmlns:a16="http://schemas.microsoft.com/office/drawing/2014/main" val="14488318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/>
                      <a:endParaRPr lang="zh-CN" altLang="en-US" sz="1800" b="0" i="0" dirty="0">
                        <a:solidFill>
                          <a:sysClr val="windowText" lastClr="00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i="0" dirty="0">
                        <a:solidFill>
                          <a:sysClr val="windowText" lastClr="00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i="0" dirty="0">
                        <a:solidFill>
                          <a:sysClr val="windowText" lastClr="00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i="0" dirty="0">
                        <a:solidFill>
                          <a:sysClr val="windowText" lastClr="00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i="0" dirty="0">
                        <a:solidFill>
                          <a:sysClr val="windowText" lastClr="00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i="0" dirty="0">
                        <a:solidFill>
                          <a:sysClr val="windowText" lastClr="00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i="0" dirty="0">
                        <a:solidFill>
                          <a:sysClr val="windowText" lastClr="00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i="0" dirty="0">
                        <a:solidFill>
                          <a:sysClr val="windowText" lastClr="00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i="0" dirty="0">
                        <a:solidFill>
                          <a:sysClr val="windowText" lastClr="00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0" i="0" dirty="0">
                        <a:solidFill>
                          <a:sysClr val="windowText" lastClr="000000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76660992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1DA58F74-FD2F-473B-D06B-51D8EA2A3205}"/>
              </a:ext>
            </a:extLst>
          </p:cNvPr>
          <p:cNvSpPr txBox="1"/>
          <p:nvPr/>
        </p:nvSpPr>
        <p:spPr>
          <a:xfrm>
            <a:off x="1940689" y="3706788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-2.5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22C87A2-991A-A679-182B-71C321769238}"/>
              </a:ext>
            </a:extLst>
          </p:cNvPr>
          <p:cNvSpPr txBox="1"/>
          <p:nvPr/>
        </p:nvSpPr>
        <p:spPr>
          <a:xfrm>
            <a:off x="3040040" y="370678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-1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7ED2E8D-2589-75B5-9F1B-F53A160F463E}"/>
              </a:ext>
            </a:extLst>
          </p:cNvPr>
          <p:cNvSpPr txBox="1"/>
          <p:nvPr/>
        </p:nvSpPr>
        <p:spPr>
          <a:xfrm>
            <a:off x="4085375" y="370678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9D7E3AA-E20E-D259-A280-56828CED2FCC}"/>
              </a:ext>
            </a:extLst>
          </p:cNvPr>
          <p:cNvSpPr txBox="1"/>
          <p:nvPr/>
        </p:nvSpPr>
        <p:spPr>
          <a:xfrm>
            <a:off x="6017867" y="3706788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4.1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035F34-506B-6D37-4E3D-CEB753EE127B}"/>
              </a:ext>
            </a:extLst>
          </p:cNvPr>
          <p:cNvSpPr txBox="1"/>
          <p:nvPr/>
        </p:nvSpPr>
        <p:spPr>
          <a:xfrm>
            <a:off x="7094069" y="370678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67A95F4-5C78-D161-BE89-A8C184B20CAC}"/>
              </a:ext>
            </a:extLst>
          </p:cNvPr>
          <p:cNvSpPr txBox="1"/>
          <p:nvPr/>
        </p:nvSpPr>
        <p:spPr>
          <a:xfrm>
            <a:off x="8096967" y="370678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9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18F8132-E536-9BCE-3F60-F7C67BD56522}"/>
              </a:ext>
            </a:extLst>
          </p:cNvPr>
          <p:cNvSpPr txBox="1"/>
          <p:nvPr/>
        </p:nvSpPr>
        <p:spPr>
          <a:xfrm>
            <a:off x="9049710" y="3706788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D71C464-7552-0C76-49A8-F002C61F77DE}"/>
              </a:ext>
            </a:extLst>
          </p:cNvPr>
          <p:cNvSpPr txBox="1"/>
          <p:nvPr/>
        </p:nvSpPr>
        <p:spPr>
          <a:xfrm>
            <a:off x="10052606" y="3706788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20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8359BAC-6181-7214-0719-87733BEC7BD1}"/>
              </a:ext>
            </a:extLst>
          </p:cNvPr>
          <p:cNvSpPr txBox="1"/>
          <p:nvPr/>
        </p:nvSpPr>
        <p:spPr>
          <a:xfrm>
            <a:off x="5014969" y="3706788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3.5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5185EA9-0476-B277-F2E7-96F60EEDC3D4}"/>
              </a:ext>
            </a:extLst>
          </p:cNvPr>
          <p:cNvSpPr txBox="1"/>
          <p:nvPr/>
        </p:nvSpPr>
        <p:spPr>
          <a:xfrm>
            <a:off x="9374727" y="4647006"/>
            <a:ext cx="811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target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675F2930-5DA3-6D19-E91B-00DE5A3856FC}"/>
              </a:ext>
            </a:extLst>
          </p:cNvPr>
          <p:cNvCxnSpPr/>
          <p:nvPr/>
        </p:nvCxnSpPr>
        <p:spPr>
          <a:xfrm>
            <a:off x="9780608" y="3706788"/>
            <a:ext cx="0" cy="924261"/>
          </a:xfrm>
          <a:prstGeom prst="straightConnector1">
            <a:avLst/>
          </a:prstGeom>
          <a:ln>
            <a:headEnd type="diamond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A24CD368-1DCF-ABD7-61FC-41262B44AD4B}"/>
              </a:ext>
            </a:extLst>
          </p:cNvPr>
          <p:cNvSpPr txBox="1"/>
          <p:nvPr/>
        </p:nvSpPr>
        <p:spPr>
          <a:xfrm flipH="1">
            <a:off x="906683" y="1678245"/>
            <a:ext cx="100198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个点把实数域分隔成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N+1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段，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target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是随机生成的实数，问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target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落在哪一段上？定义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array[i-1]&lt;target&lt;=array[</a:t>
            </a:r>
            <a:r>
              <a:rPr lang="en-US" altLang="zh-CN" sz="2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]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为落在第</a:t>
            </a:r>
            <a:r>
              <a:rPr lang="en-US" altLang="zh-CN" sz="2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条线段上。</a:t>
            </a:r>
            <a:endParaRPr lang="en-US" altLang="zh-CN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2CC7FD4-6D0B-127A-1E9F-79D9EBB60BCD}"/>
              </a:ext>
            </a:extLst>
          </p:cNvPr>
          <p:cNvSpPr txBox="1"/>
          <p:nvPr/>
        </p:nvSpPr>
        <p:spPr>
          <a:xfrm>
            <a:off x="2079577" y="29716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E71CC22-9912-AE34-6FBB-CDF19ACDEAC6}"/>
              </a:ext>
            </a:extLst>
          </p:cNvPr>
          <p:cNvSpPr txBox="1"/>
          <p:nvPr/>
        </p:nvSpPr>
        <p:spPr>
          <a:xfrm>
            <a:off x="3082478" y="29716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165E651-A3C5-38CA-C0A8-39FE4A415053}"/>
              </a:ext>
            </a:extLst>
          </p:cNvPr>
          <p:cNvSpPr txBox="1"/>
          <p:nvPr/>
        </p:nvSpPr>
        <p:spPr>
          <a:xfrm>
            <a:off x="4085375" y="29716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70F0EB4-337D-3111-670F-3B77B257EC78}"/>
              </a:ext>
            </a:extLst>
          </p:cNvPr>
          <p:cNvSpPr txBox="1"/>
          <p:nvPr/>
        </p:nvSpPr>
        <p:spPr>
          <a:xfrm>
            <a:off x="6091175" y="29716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6605FB8-31E7-6C09-DC10-77A0385A2AEF}"/>
              </a:ext>
            </a:extLst>
          </p:cNvPr>
          <p:cNvSpPr txBox="1"/>
          <p:nvPr/>
        </p:nvSpPr>
        <p:spPr>
          <a:xfrm>
            <a:off x="7094069" y="29716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81E47AA-0422-683E-1148-7CAFA8B753AB}"/>
              </a:ext>
            </a:extLst>
          </p:cNvPr>
          <p:cNvSpPr txBox="1"/>
          <p:nvPr/>
        </p:nvSpPr>
        <p:spPr>
          <a:xfrm>
            <a:off x="8100825" y="29716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6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F8009F4-CE61-C48A-59F6-BDB55787F57D}"/>
              </a:ext>
            </a:extLst>
          </p:cNvPr>
          <p:cNvSpPr txBox="1"/>
          <p:nvPr/>
        </p:nvSpPr>
        <p:spPr>
          <a:xfrm>
            <a:off x="9099864" y="29716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D6BBBDC-205C-26EE-5214-6F7BBB98C762}"/>
              </a:ext>
            </a:extLst>
          </p:cNvPr>
          <p:cNvSpPr txBox="1"/>
          <p:nvPr/>
        </p:nvSpPr>
        <p:spPr>
          <a:xfrm>
            <a:off x="10110478" y="29716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8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5C9D4506-58D7-CD8D-0FC5-8400679EF855}"/>
              </a:ext>
            </a:extLst>
          </p:cNvPr>
          <p:cNvSpPr txBox="1"/>
          <p:nvPr/>
        </p:nvSpPr>
        <p:spPr>
          <a:xfrm>
            <a:off x="5084415" y="29716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E8AE562-6FD3-8244-F94E-8C036976096D}"/>
              </a:ext>
            </a:extLst>
          </p:cNvPr>
          <p:cNvSpPr txBox="1"/>
          <p:nvPr/>
        </p:nvSpPr>
        <p:spPr>
          <a:xfrm>
            <a:off x="1840922" y="2653716"/>
            <a:ext cx="780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begin</a:t>
            </a:r>
            <a:endParaRPr lang="zh-CN" altLang="en-US" dirty="0">
              <a:solidFill>
                <a:srgbClr val="F7621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870A7CC-0033-5989-0FB6-FC04CA835D88}"/>
              </a:ext>
            </a:extLst>
          </p:cNvPr>
          <p:cNvSpPr txBox="1"/>
          <p:nvPr/>
        </p:nvSpPr>
        <p:spPr>
          <a:xfrm>
            <a:off x="5790965" y="2653716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middle</a:t>
            </a:r>
            <a:endParaRPr lang="zh-CN" altLang="en-US" dirty="0">
              <a:solidFill>
                <a:srgbClr val="F7621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9F46264-D0CC-616E-FD32-78F22C672B4E}"/>
              </a:ext>
            </a:extLst>
          </p:cNvPr>
          <p:cNvSpPr txBox="1"/>
          <p:nvPr/>
        </p:nvSpPr>
        <p:spPr>
          <a:xfrm>
            <a:off x="9967730" y="2653716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end</a:t>
            </a:r>
            <a:endParaRPr lang="zh-CN" altLang="en-US" dirty="0">
              <a:solidFill>
                <a:srgbClr val="F7621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86AE0CC-56F7-F629-7654-03F452AF0C8A}"/>
              </a:ext>
            </a:extLst>
          </p:cNvPr>
          <p:cNvSpPr txBox="1"/>
          <p:nvPr/>
        </p:nvSpPr>
        <p:spPr>
          <a:xfrm>
            <a:off x="869963" y="3632083"/>
            <a:ext cx="790345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array</a:t>
            </a:r>
            <a:endParaRPr kumimoji="1" lang="zh-CN" altLang="en-US" sz="2000" dirty="0">
              <a:solidFill>
                <a:sysClr val="windowText" lastClr="00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AC339E4-541B-06EA-0915-EB2EE7FF0809}"/>
              </a:ext>
            </a:extLst>
          </p:cNvPr>
          <p:cNvSpPr txBox="1"/>
          <p:nvPr/>
        </p:nvSpPr>
        <p:spPr>
          <a:xfrm>
            <a:off x="869963" y="2971696"/>
            <a:ext cx="830484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index</a:t>
            </a:r>
            <a:endParaRPr kumimoji="1" lang="zh-CN" altLang="en-US" sz="2000" dirty="0">
              <a:solidFill>
                <a:sysClr val="windowText" lastClr="00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341064EE-943B-7477-238B-7296723A043F}"/>
              </a:ext>
            </a:extLst>
          </p:cNvPr>
          <p:cNvGrpSpPr/>
          <p:nvPr/>
        </p:nvGrpSpPr>
        <p:grpSpPr>
          <a:xfrm>
            <a:off x="3243797" y="3156361"/>
            <a:ext cx="1004109" cy="550427"/>
            <a:chOff x="3243797" y="3156361"/>
            <a:chExt cx="1004109" cy="550427"/>
          </a:xfrm>
        </p:grpSpPr>
        <p:cxnSp>
          <p:nvCxnSpPr>
            <p:cNvPr id="33" name="连接符: 曲线 32">
              <a:extLst>
                <a:ext uri="{FF2B5EF4-FFF2-40B4-BE49-F238E27FC236}">
                  <a16:creationId xmlns:a16="http://schemas.microsoft.com/office/drawing/2014/main" id="{899C2432-0CA5-169A-5568-6EFEF03945C3}"/>
                </a:ext>
              </a:extLst>
            </p:cNvPr>
            <p:cNvCxnSpPr>
              <a:cxnSpLocks/>
              <a:stCxn id="20" idx="1"/>
            </p:cNvCxnSpPr>
            <p:nvPr/>
          </p:nvCxnSpPr>
          <p:spPr>
            <a:xfrm rot="10800000" flipV="1">
              <a:off x="3690129" y="3156361"/>
              <a:ext cx="395246" cy="452383"/>
            </a:xfrm>
            <a:prstGeom prst="curvedConnector2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F32FDE3B-8FEF-03DF-379D-132829907C86}"/>
                </a:ext>
              </a:extLst>
            </p:cNvPr>
            <p:cNvSpPr/>
            <p:nvPr/>
          </p:nvSpPr>
          <p:spPr>
            <a:xfrm>
              <a:off x="3243797" y="3608745"/>
              <a:ext cx="1004109" cy="9804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554BB14C-3BA9-E6D7-C102-4B511ADEC574}"/>
              </a:ext>
            </a:extLst>
          </p:cNvPr>
          <p:cNvSpPr txBox="1"/>
          <p:nvPr/>
        </p:nvSpPr>
        <p:spPr>
          <a:xfrm>
            <a:off x="4666527" y="4548977"/>
            <a:ext cx="609792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middle := (begin + end) / 2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if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arr</a:t>
            </a:r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[middle] &gt; target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	end = middle - 1 //end</a:t>
            </a:r>
            <a:r>
              <a:rPr lang="zh-CN" altLang="en-US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可能会跑到</a:t>
            </a:r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target</a:t>
            </a:r>
            <a:r>
              <a:rPr lang="zh-CN" altLang="en-US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前面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} else if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arr</a:t>
            </a:r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[middle] &lt; target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	begin = middle + 1 //begin</a:t>
            </a:r>
            <a:r>
              <a:rPr lang="zh-CN" altLang="en-US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可能会跑到</a:t>
            </a:r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target</a:t>
            </a:r>
            <a:r>
              <a:rPr lang="zh-CN" altLang="en-US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后面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} else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	return middle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}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C59EB09-3CAC-1F4C-6C27-78BE4165FA35}"/>
              </a:ext>
            </a:extLst>
          </p:cNvPr>
          <p:cNvSpPr txBox="1"/>
          <p:nvPr/>
        </p:nvSpPr>
        <p:spPr>
          <a:xfrm>
            <a:off x="1059413" y="4538574"/>
            <a:ext cx="354574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//</a:t>
            </a:r>
            <a:r>
              <a:rPr lang="zh-CN" altLang="en-US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解决</a:t>
            </a:r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target</a:t>
            </a:r>
            <a:r>
              <a:rPr lang="zh-CN" altLang="en-US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在</a:t>
            </a:r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[</a:t>
            </a:r>
            <a:r>
              <a:rPr lang="en-US" altLang="zh-CN" sz="1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begin,end</a:t>
            </a:r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]</a:t>
            </a:r>
            <a:r>
              <a:rPr lang="zh-CN" altLang="en-US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之外的情况</a:t>
            </a:r>
          </a:p>
          <a:p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if target &lt;= </a:t>
            </a:r>
            <a:r>
              <a:rPr lang="en-US" altLang="zh-CN" sz="1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arr</a:t>
            </a:r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[begin] {</a:t>
            </a:r>
          </a:p>
          <a:p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	return begin</a:t>
            </a:r>
          </a:p>
          <a:p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}</a:t>
            </a:r>
          </a:p>
          <a:p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if target &gt; </a:t>
            </a:r>
            <a:r>
              <a:rPr lang="en-US" altLang="zh-CN" sz="1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arr</a:t>
            </a:r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[end] {</a:t>
            </a:r>
          </a:p>
          <a:p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	return end + 1</a:t>
            </a:r>
          </a:p>
          <a:p>
            <a:r>
              <a:rPr lang="en-US" altLang="zh-CN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ea typeface="思源黑体 CN Normal" panose="020B0400000000000000" pitchFamily="34" charset="-12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2528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FF2875-84BF-2B92-7222-61EF7BF5F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channel</a:t>
            </a:r>
            <a:r>
              <a:rPr lang="zh-CN" altLang="en-US" dirty="0"/>
              <a:t>的本质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88D9A83E-853C-E8B0-438E-FA4AE56A23A0}"/>
              </a:ext>
            </a:extLst>
          </p:cNvPr>
          <p:cNvSpPr/>
          <p:nvPr/>
        </p:nvSpPr>
        <p:spPr>
          <a:xfrm>
            <a:off x="5500960" y="2334322"/>
            <a:ext cx="3089190" cy="308919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FC98D78-AD80-B025-5D67-BE4C2DAFC66A}"/>
              </a:ext>
            </a:extLst>
          </p:cNvPr>
          <p:cNvSpPr/>
          <p:nvPr/>
        </p:nvSpPr>
        <p:spPr>
          <a:xfrm>
            <a:off x="5847722" y="2681084"/>
            <a:ext cx="2395666" cy="239566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6" name="直线连接符 7">
            <a:extLst>
              <a:ext uri="{FF2B5EF4-FFF2-40B4-BE49-F238E27FC236}">
                <a16:creationId xmlns:a16="http://schemas.microsoft.com/office/drawing/2014/main" id="{A2EB59F0-72E4-C84F-3B07-590DF5AF7641}"/>
              </a:ext>
            </a:extLst>
          </p:cNvPr>
          <p:cNvCxnSpPr>
            <a:stCxn id="5" idx="7"/>
            <a:endCxn id="4" idx="7"/>
          </p:cNvCxnSpPr>
          <p:nvPr/>
        </p:nvCxnSpPr>
        <p:spPr>
          <a:xfrm flipV="1">
            <a:off x="7892551" y="2786723"/>
            <a:ext cx="245198" cy="2451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直线连接符 8">
            <a:extLst>
              <a:ext uri="{FF2B5EF4-FFF2-40B4-BE49-F238E27FC236}">
                <a16:creationId xmlns:a16="http://schemas.microsoft.com/office/drawing/2014/main" id="{26368DA4-D54E-A190-A38C-96F0DEAB7B08}"/>
              </a:ext>
            </a:extLst>
          </p:cNvPr>
          <p:cNvCxnSpPr>
            <a:cxnSpLocks/>
            <a:stCxn id="5" idx="2"/>
            <a:endCxn id="4" idx="2"/>
          </p:cNvCxnSpPr>
          <p:nvPr/>
        </p:nvCxnSpPr>
        <p:spPr>
          <a:xfrm flipH="1">
            <a:off x="5500960" y="3878917"/>
            <a:ext cx="3467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线连接符 9">
            <a:extLst>
              <a:ext uri="{FF2B5EF4-FFF2-40B4-BE49-F238E27FC236}">
                <a16:creationId xmlns:a16="http://schemas.microsoft.com/office/drawing/2014/main" id="{2FBC2716-AE24-39CE-D344-E7D231633D1F}"/>
              </a:ext>
            </a:extLst>
          </p:cNvPr>
          <p:cNvCxnSpPr>
            <a:cxnSpLocks/>
            <a:stCxn id="5" idx="3"/>
            <a:endCxn id="4" idx="3"/>
          </p:cNvCxnSpPr>
          <p:nvPr/>
        </p:nvCxnSpPr>
        <p:spPr>
          <a:xfrm flipH="1">
            <a:off x="5953361" y="4725913"/>
            <a:ext cx="245198" cy="2451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线连接符 10">
            <a:extLst>
              <a:ext uri="{FF2B5EF4-FFF2-40B4-BE49-F238E27FC236}">
                <a16:creationId xmlns:a16="http://schemas.microsoft.com/office/drawing/2014/main" id="{59597E76-61D0-EA49-F9E9-A027DAC400CB}"/>
              </a:ext>
            </a:extLst>
          </p:cNvPr>
          <p:cNvCxnSpPr>
            <a:cxnSpLocks/>
            <a:stCxn id="5" idx="4"/>
            <a:endCxn id="4" idx="4"/>
          </p:cNvCxnSpPr>
          <p:nvPr/>
        </p:nvCxnSpPr>
        <p:spPr>
          <a:xfrm>
            <a:off x="7045555" y="5076750"/>
            <a:ext cx="0" cy="3467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直线连接符 11">
            <a:extLst>
              <a:ext uri="{FF2B5EF4-FFF2-40B4-BE49-F238E27FC236}">
                <a16:creationId xmlns:a16="http://schemas.microsoft.com/office/drawing/2014/main" id="{CE32C6A8-071F-49F2-FCBC-21226C622944}"/>
              </a:ext>
            </a:extLst>
          </p:cNvPr>
          <p:cNvCxnSpPr>
            <a:cxnSpLocks/>
            <a:stCxn id="5" idx="5"/>
            <a:endCxn id="4" idx="5"/>
          </p:cNvCxnSpPr>
          <p:nvPr/>
        </p:nvCxnSpPr>
        <p:spPr>
          <a:xfrm>
            <a:off x="7892551" y="4725913"/>
            <a:ext cx="245198" cy="2451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线连接符 12">
            <a:extLst>
              <a:ext uri="{FF2B5EF4-FFF2-40B4-BE49-F238E27FC236}">
                <a16:creationId xmlns:a16="http://schemas.microsoft.com/office/drawing/2014/main" id="{69059F03-481B-6CA5-EC78-A968E758F819}"/>
              </a:ext>
            </a:extLst>
          </p:cNvPr>
          <p:cNvCxnSpPr>
            <a:cxnSpLocks/>
            <a:stCxn id="5" idx="6"/>
            <a:endCxn id="4" idx="6"/>
          </p:cNvCxnSpPr>
          <p:nvPr/>
        </p:nvCxnSpPr>
        <p:spPr>
          <a:xfrm>
            <a:off x="8243388" y="3878917"/>
            <a:ext cx="3467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直线连接符 13">
            <a:extLst>
              <a:ext uri="{FF2B5EF4-FFF2-40B4-BE49-F238E27FC236}">
                <a16:creationId xmlns:a16="http://schemas.microsoft.com/office/drawing/2014/main" id="{3763ADB5-50B1-F603-9D0E-D4B764EF9BD4}"/>
              </a:ext>
            </a:extLst>
          </p:cNvPr>
          <p:cNvCxnSpPr>
            <a:cxnSpLocks/>
            <a:stCxn id="5" idx="1"/>
            <a:endCxn id="4" idx="1"/>
          </p:cNvCxnSpPr>
          <p:nvPr/>
        </p:nvCxnSpPr>
        <p:spPr>
          <a:xfrm flipH="1" flipV="1">
            <a:off x="5953361" y="2786723"/>
            <a:ext cx="245198" cy="2451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直线连接符 14">
            <a:extLst>
              <a:ext uri="{FF2B5EF4-FFF2-40B4-BE49-F238E27FC236}">
                <a16:creationId xmlns:a16="http://schemas.microsoft.com/office/drawing/2014/main" id="{4484E8DC-4D0C-38DE-4935-EB0415A94567}"/>
              </a:ext>
            </a:extLst>
          </p:cNvPr>
          <p:cNvCxnSpPr>
            <a:cxnSpLocks/>
            <a:stCxn id="5" idx="0"/>
            <a:endCxn id="4" idx="0"/>
          </p:cNvCxnSpPr>
          <p:nvPr/>
        </p:nvCxnSpPr>
        <p:spPr>
          <a:xfrm flipV="1">
            <a:off x="7045555" y="2334322"/>
            <a:ext cx="0" cy="3467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C9E10EB7-4537-F131-C626-D74F331A779B}"/>
              </a:ext>
            </a:extLst>
          </p:cNvPr>
          <p:cNvSpPr txBox="1"/>
          <p:nvPr/>
        </p:nvSpPr>
        <p:spPr>
          <a:xfrm>
            <a:off x="5646096" y="4253172"/>
            <a:ext cx="312906" cy="369332"/>
          </a:xfrm>
          <a:prstGeom prst="rect">
            <a:avLst/>
          </a:prstGeom>
          <a:noFill/>
          <a:ln>
            <a:noFill/>
          </a:ln>
        </p:spPr>
        <p:txBody>
          <a:bodyPr wrap="none" lIns="90000" rtlCol="0">
            <a:spAutoFit/>
          </a:bodyPr>
          <a:lstStyle/>
          <a:p>
            <a:r>
              <a:rPr kumimoji="1"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5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9CFEB83-E5B1-F68C-86B1-B3A0D9943537}"/>
              </a:ext>
            </a:extLst>
          </p:cNvPr>
          <p:cNvSpPr txBox="1"/>
          <p:nvPr/>
        </p:nvSpPr>
        <p:spPr>
          <a:xfrm>
            <a:off x="6371214" y="4975427"/>
            <a:ext cx="312906" cy="369332"/>
          </a:xfrm>
          <a:prstGeom prst="rect">
            <a:avLst/>
          </a:prstGeom>
          <a:noFill/>
          <a:ln>
            <a:noFill/>
          </a:ln>
        </p:spPr>
        <p:txBody>
          <a:bodyPr wrap="none" lIns="90000" rtlCol="0">
            <a:spAutoFit/>
          </a:bodyPr>
          <a:lstStyle/>
          <a:p>
            <a:r>
              <a:rPr kumimoji="1"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4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0E5AEE7-6B54-B62C-6CDB-2E827D987263}"/>
              </a:ext>
            </a:extLst>
          </p:cNvPr>
          <p:cNvSpPr txBox="1"/>
          <p:nvPr/>
        </p:nvSpPr>
        <p:spPr>
          <a:xfrm>
            <a:off x="7432545" y="4945714"/>
            <a:ext cx="312906" cy="369332"/>
          </a:xfrm>
          <a:prstGeom prst="rect">
            <a:avLst/>
          </a:prstGeom>
          <a:noFill/>
          <a:ln>
            <a:noFill/>
          </a:ln>
        </p:spPr>
        <p:txBody>
          <a:bodyPr wrap="none" lIns="90000" rtlCol="0">
            <a:spAutoFit/>
          </a:bodyPr>
          <a:lstStyle/>
          <a:p>
            <a:r>
              <a:rPr kumimoji="1"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3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F9298-6145-6336-6DA7-81757815F2F7}"/>
              </a:ext>
            </a:extLst>
          </p:cNvPr>
          <p:cNvSpPr txBox="1"/>
          <p:nvPr/>
        </p:nvSpPr>
        <p:spPr>
          <a:xfrm>
            <a:off x="8137749" y="4230635"/>
            <a:ext cx="312906" cy="369332"/>
          </a:xfrm>
          <a:prstGeom prst="rect">
            <a:avLst/>
          </a:prstGeom>
          <a:noFill/>
          <a:ln>
            <a:noFill/>
          </a:ln>
        </p:spPr>
        <p:txBody>
          <a:bodyPr wrap="none" lIns="90000" rtlCol="0">
            <a:spAutoFit/>
          </a:bodyPr>
          <a:lstStyle/>
          <a:p>
            <a:r>
              <a:rPr kumimoji="1"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2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29C31FC-94BA-CD73-E62B-B2D43D02CB23}"/>
              </a:ext>
            </a:extLst>
          </p:cNvPr>
          <p:cNvSpPr txBox="1"/>
          <p:nvPr/>
        </p:nvSpPr>
        <p:spPr>
          <a:xfrm>
            <a:off x="8139381" y="3203119"/>
            <a:ext cx="311452" cy="369332"/>
          </a:xfrm>
          <a:prstGeom prst="rect">
            <a:avLst/>
          </a:prstGeom>
          <a:noFill/>
          <a:ln>
            <a:noFill/>
          </a:ln>
        </p:spPr>
        <p:txBody>
          <a:bodyPr wrap="none" lIns="90000" rtlCol="0">
            <a:spAutoFit/>
          </a:bodyPr>
          <a:lstStyle/>
          <a:p>
            <a:r>
              <a:rPr kumimoji="1"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1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4C53C39-C81A-2073-ABB9-160867F6BAA3}"/>
              </a:ext>
            </a:extLst>
          </p:cNvPr>
          <p:cNvSpPr txBox="1"/>
          <p:nvPr/>
        </p:nvSpPr>
        <p:spPr>
          <a:xfrm>
            <a:off x="7406264" y="2442788"/>
            <a:ext cx="311452" cy="369332"/>
          </a:xfrm>
          <a:prstGeom prst="rect">
            <a:avLst/>
          </a:prstGeom>
          <a:noFill/>
          <a:ln>
            <a:noFill/>
          </a:ln>
        </p:spPr>
        <p:txBody>
          <a:bodyPr wrap="none" lIns="90000" rtlCol="0">
            <a:spAutoFit/>
          </a:bodyPr>
          <a:lstStyle/>
          <a:p>
            <a:r>
              <a:rPr kumimoji="1"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8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80850F6-A225-FDCD-AA01-B899D6D8CE7C}"/>
              </a:ext>
            </a:extLst>
          </p:cNvPr>
          <p:cNvSpPr txBox="1"/>
          <p:nvPr/>
        </p:nvSpPr>
        <p:spPr>
          <a:xfrm>
            <a:off x="6371214" y="2413075"/>
            <a:ext cx="311452" cy="369332"/>
          </a:xfrm>
          <a:prstGeom prst="rect">
            <a:avLst/>
          </a:prstGeom>
          <a:noFill/>
          <a:ln>
            <a:noFill/>
          </a:ln>
        </p:spPr>
        <p:txBody>
          <a:bodyPr wrap="none" lIns="90000" rtlCol="0">
            <a:spAutoFit/>
          </a:bodyPr>
          <a:lstStyle/>
          <a:p>
            <a:r>
              <a:rPr kumimoji="1"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7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39A5A47-6FE8-7733-3563-F2706B2709EE}"/>
              </a:ext>
            </a:extLst>
          </p:cNvPr>
          <p:cNvSpPr txBox="1"/>
          <p:nvPr/>
        </p:nvSpPr>
        <p:spPr>
          <a:xfrm>
            <a:off x="5666656" y="3110359"/>
            <a:ext cx="311452" cy="369332"/>
          </a:xfrm>
          <a:prstGeom prst="rect">
            <a:avLst/>
          </a:prstGeom>
          <a:noFill/>
          <a:ln>
            <a:noFill/>
          </a:ln>
        </p:spPr>
        <p:txBody>
          <a:bodyPr wrap="none" lIns="90000" rtlCol="0">
            <a:spAutoFit/>
          </a:bodyPr>
          <a:lstStyle/>
          <a:p>
            <a:r>
              <a:rPr kumimoji="1"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6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EFB9B5D-BEB1-A9DC-D0DD-098145585C13}"/>
              </a:ext>
            </a:extLst>
          </p:cNvPr>
          <p:cNvSpPr txBox="1"/>
          <p:nvPr/>
        </p:nvSpPr>
        <p:spPr>
          <a:xfrm>
            <a:off x="8151430" y="3194017"/>
            <a:ext cx="311452" cy="369332"/>
          </a:xfrm>
          <a:prstGeom prst="rect">
            <a:avLst/>
          </a:prstGeom>
          <a:noFill/>
          <a:ln>
            <a:noFill/>
          </a:ln>
        </p:spPr>
        <p:txBody>
          <a:bodyPr wrap="none" lIns="90000" rtlCol="0">
            <a:spAutoFit/>
          </a:bodyPr>
          <a:lstStyle/>
          <a:p>
            <a:r>
              <a:rPr kumimoji="1"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9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2ECA939-239F-D9C2-2F32-DEF05E19D877}"/>
              </a:ext>
            </a:extLst>
          </p:cNvPr>
          <p:cNvSpPr txBox="1"/>
          <p:nvPr/>
        </p:nvSpPr>
        <p:spPr>
          <a:xfrm>
            <a:off x="1850877" y="3367285"/>
            <a:ext cx="253627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协程</a:t>
            </a:r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</a:p>
          <a:p>
            <a:r>
              <a:rPr lang="en-US" altLang="zh-CN" sz="28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</a:t>
            </a:r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&lt;-7</a:t>
            </a:r>
          </a:p>
          <a:p>
            <a:r>
              <a:rPr lang="en-US" altLang="zh-CN" sz="28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</a:t>
            </a:r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&lt;-8</a:t>
            </a:r>
          </a:p>
          <a:p>
            <a:r>
              <a:rPr lang="en-US" altLang="zh-CN" sz="2800" dirty="0" err="1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</a:t>
            </a:r>
            <a:r>
              <a:rPr lang="en-US" altLang="zh-CN" sz="28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&lt;-9</a:t>
            </a:r>
            <a:r>
              <a:rPr lang="zh-CN" altLang="en-US" sz="28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（阻塞）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601D57E-E3DC-5BE3-A3ED-8DEBACE136D6}"/>
              </a:ext>
            </a:extLst>
          </p:cNvPr>
          <p:cNvSpPr txBox="1"/>
          <p:nvPr/>
        </p:nvSpPr>
        <p:spPr>
          <a:xfrm>
            <a:off x="9835147" y="3378683"/>
            <a:ext cx="139653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8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 dirty="0"/>
              <a:t>协程</a:t>
            </a:r>
            <a:r>
              <a:rPr lang="en-US" altLang="zh-CN" dirty="0"/>
              <a:t>2</a:t>
            </a:r>
          </a:p>
          <a:p>
            <a:r>
              <a:rPr lang="en-US" altLang="zh-CN" dirty="0"/>
              <a:t>a:=&lt;-ch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7A628E5-603B-69EF-6D35-766E4D266C40}"/>
              </a:ext>
            </a:extLst>
          </p:cNvPr>
          <p:cNvSpPr txBox="1"/>
          <p:nvPr/>
        </p:nvSpPr>
        <p:spPr>
          <a:xfrm>
            <a:off x="919717" y="2334322"/>
            <a:ext cx="37481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</a:t>
            </a:r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:=make(</a:t>
            </a:r>
            <a:r>
              <a:rPr lang="en-US" altLang="zh-CN" sz="28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chan</a:t>
            </a:r>
            <a:r>
              <a:rPr lang="en-US" altLang="zh-CN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int, 8)</a:t>
            </a:r>
          </a:p>
        </p:txBody>
      </p:sp>
    </p:spTree>
    <p:extLst>
      <p:ext uri="{BB962C8B-B14F-4D97-AF65-F5344CB8AC3E}">
        <p14:creationId xmlns:p14="http://schemas.microsoft.com/office/powerpoint/2010/main" val="19082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2" grpId="0"/>
      <p:bldP spid="23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笑脸 1">
            <a:extLst>
              <a:ext uri="{FF2B5EF4-FFF2-40B4-BE49-F238E27FC236}">
                <a16:creationId xmlns:a16="http://schemas.microsoft.com/office/drawing/2014/main" id="{A5756156-EF0D-A4B0-2CDC-5E9962CBC361}"/>
              </a:ext>
            </a:extLst>
          </p:cNvPr>
          <p:cNvSpPr/>
          <p:nvPr/>
        </p:nvSpPr>
        <p:spPr>
          <a:xfrm>
            <a:off x="2477728" y="3121742"/>
            <a:ext cx="914400" cy="914400"/>
          </a:xfrm>
          <a:prstGeom prst="smileyFac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8857762D-A1AA-564C-F950-90040C84D034}"/>
              </a:ext>
            </a:extLst>
          </p:cNvPr>
          <p:cNvSpPr/>
          <p:nvPr/>
        </p:nvSpPr>
        <p:spPr>
          <a:xfrm>
            <a:off x="2325327" y="4036142"/>
            <a:ext cx="1219201" cy="131752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g1</a:t>
            </a:r>
            <a:endParaRPr lang="zh-CN" altLang="en-US" sz="3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" name="L 形 3">
            <a:extLst>
              <a:ext uri="{FF2B5EF4-FFF2-40B4-BE49-F238E27FC236}">
                <a16:creationId xmlns:a16="http://schemas.microsoft.com/office/drawing/2014/main" id="{31B77540-914E-20A6-752B-CC06013C837C}"/>
              </a:ext>
            </a:extLst>
          </p:cNvPr>
          <p:cNvSpPr/>
          <p:nvPr/>
        </p:nvSpPr>
        <p:spPr>
          <a:xfrm>
            <a:off x="2840904" y="5353665"/>
            <a:ext cx="188045" cy="786581"/>
          </a:xfrm>
          <a:prstGeom prst="corner">
            <a:avLst>
              <a:gd name="adj1" fmla="val 50000"/>
              <a:gd name="adj2" fmla="val 10000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对话气泡: 椭圆形 10">
            <a:extLst>
              <a:ext uri="{FF2B5EF4-FFF2-40B4-BE49-F238E27FC236}">
                <a16:creationId xmlns:a16="http://schemas.microsoft.com/office/drawing/2014/main" id="{DE0FF667-188A-F8D0-3073-67799F72D126}"/>
              </a:ext>
            </a:extLst>
          </p:cNvPr>
          <p:cNvSpPr/>
          <p:nvPr/>
        </p:nvSpPr>
        <p:spPr>
          <a:xfrm>
            <a:off x="2325326" y="1936955"/>
            <a:ext cx="2394159" cy="1022555"/>
          </a:xfrm>
          <a:prstGeom prst="wedgeEllipse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救命！我被困住了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4E843B89-5324-B56A-C5FD-4908F24877F5}"/>
              </a:ext>
            </a:extLst>
          </p:cNvPr>
          <p:cNvGrpSpPr/>
          <p:nvPr/>
        </p:nvGrpSpPr>
        <p:grpSpPr>
          <a:xfrm>
            <a:off x="6607274" y="3023419"/>
            <a:ext cx="1219201" cy="3018504"/>
            <a:chOff x="7266036" y="3121742"/>
            <a:chExt cx="1219201" cy="3018504"/>
          </a:xfrm>
        </p:grpSpPr>
        <p:sp>
          <p:nvSpPr>
            <p:cNvPr id="6" name="笑脸 5">
              <a:extLst>
                <a:ext uri="{FF2B5EF4-FFF2-40B4-BE49-F238E27FC236}">
                  <a16:creationId xmlns:a16="http://schemas.microsoft.com/office/drawing/2014/main" id="{CB7596A9-7A7A-9493-9834-ECF84BF73C4A}"/>
                </a:ext>
              </a:extLst>
            </p:cNvPr>
            <p:cNvSpPr/>
            <p:nvPr/>
          </p:nvSpPr>
          <p:spPr>
            <a:xfrm>
              <a:off x="7418437" y="3121742"/>
              <a:ext cx="914400" cy="914400"/>
            </a:xfrm>
            <a:prstGeom prst="smileyFac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941924D-1ED1-66D3-B794-4D1C0EA962D1}"/>
                </a:ext>
              </a:extLst>
            </p:cNvPr>
            <p:cNvSpPr/>
            <p:nvPr/>
          </p:nvSpPr>
          <p:spPr>
            <a:xfrm>
              <a:off x="7266036" y="4036142"/>
              <a:ext cx="1219201" cy="131752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g2</a:t>
              </a:r>
              <a:endPara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8" name="L 形 7">
              <a:extLst>
                <a:ext uri="{FF2B5EF4-FFF2-40B4-BE49-F238E27FC236}">
                  <a16:creationId xmlns:a16="http://schemas.microsoft.com/office/drawing/2014/main" id="{ACD15873-EE81-225A-F82C-4923C55F20AC}"/>
                </a:ext>
              </a:extLst>
            </p:cNvPr>
            <p:cNvSpPr/>
            <p:nvPr/>
          </p:nvSpPr>
          <p:spPr>
            <a:xfrm>
              <a:off x="7954293" y="5353665"/>
              <a:ext cx="378544" cy="786581"/>
            </a:xfrm>
            <a:prstGeom prst="corne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L 形 8">
              <a:extLst>
                <a:ext uri="{FF2B5EF4-FFF2-40B4-BE49-F238E27FC236}">
                  <a16:creationId xmlns:a16="http://schemas.microsoft.com/office/drawing/2014/main" id="{40EEF0E5-52E6-F5EE-6A34-2B7E1CB30B00}"/>
                </a:ext>
              </a:extLst>
            </p:cNvPr>
            <p:cNvSpPr/>
            <p:nvPr/>
          </p:nvSpPr>
          <p:spPr>
            <a:xfrm flipH="1">
              <a:off x="7356983" y="5353665"/>
              <a:ext cx="378544" cy="786581"/>
            </a:xfrm>
            <a:prstGeom prst="corne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云形 15">
            <a:extLst>
              <a:ext uri="{FF2B5EF4-FFF2-40B4-BE49-F238E27FC236}">
                <a16:creationId xmlns:a16="http://schemas.microsoft.com/office/drawing/2014/main" id="{7F525455-636B-D06D-8CDE-0066277C3F4B}"/>
              </a:ext>
            </a:extLst>
          </p:cNvPr>
          <p:cNvSpPr/>
          <p:nvPr/>
        </p:nvSpPr>
        <p:spPr>
          <a:xfrm>
            <a:off x="1602658" y="619432"/>
            <a:ext cx="9281652" cy="914400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佛祖</a:t>
            </a:r>
          </a:p>
        </p:txBody>
      </p:sp>
      <p:sp>
        <p:nvSpPr>
          <p:cNvPr id="15" name="对话气泡: 椭圆形 14">
            <a:extLst>
              <a:ext uri="{FF2B5EF4-FFF2-40B4-BE49-F238E27FC236}">
                <a16:creationId xmlns:a16="http://schemas.microsoft.com/office/drawing/2014/main" id="{923BABF6-C099-C02B-407A-4B0F53BEF174}"/>
              </a:ext>
            </a:extLst>
          </p:cNvPr>
          <p:cNvSpPr/>
          <p:nvPr/>
        </p:nvSpPr>
        <p:spPr>
          <a:xfrm>
            <a:off x="6966148" y="1742541"/>
            <a:ext cx="1922212" cy="823678"/>
          </a:xfrm>
          <a:prstGeom prst="wedgeEllipseCallout">
            <a:avLst>
              <a:gd name="adj1" fmla="val -14262"/>
              <a:gd name="adj2" fmla="val -7980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400" b="1">
                <a:solidFill>
                  <a:schemeClr val="dk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毁灭吧</a:t>
            </a:r>
            <a:endParaRPr lang="zh-CN" altLang="en-US" sz="2400" b="1" dirty="0">
              <a:solidFill>
                <a:schemeClr val="dk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B506CD3-3D67-B67A-17AB-CB5C76CB013F}"/>
              </a:ext>
            </a:extLst>
          </p:cNvPr>
          <p:cNvGrpSpPr/>
          <p:nvPr/>
        </p:nvGrpSpPr>
        <p:grpSpPr>
          <a:xfrm>
            <a:off x="8278761" y="3023419"/>
            <a:ext cx="1219201" cy="3018504"/>
            <a:chOff x="9104671" y="2959510"/>
            <a:chExt cx="1219201" cy="3018504"/>
          </a:xfrm>
        </p:grpSpPr>
        <p:sp>
          <p:nvSpPr>
            <p:cNvPr id="18" name="笑脸 17">
              <a:extLst>
                <a:ext uri="{FF2B5EF4-FFF2-40B4-BE49-F238E27FC236}">
                  <a16:creationId xmlns:a16="http://schemas.microsoft.com/office/drawing/2014/main" id="{9B1CA6B3-14A4-E7A2-9833-29FDDC5F366F}"/>
                </a:ext>
              </a:extLst>
            </p:cNvPr>
            <p:cNvSpPr/>
            <p:nvPr/>
          </p:nvSpPr>
          <p:spPr>
            <a:xfrm>
              <a:off x="9257072" y="2959510"/>
              <a:ext cx="914400" cy="914400"/>
            </a:xfrm>
            <a:prstGeom prst="smileyFac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8B6AD8BF-6515-C449-4E0B-FAA2F2559957}"/>
                </a:ext>
              </a:extLst>
            </p:cNvPr>
            <p:cNvSpPr/>
            <p:nvPr/>
          </p:nvSpPr>
          <p:spPr>
            <a:xfrm>
              <a:off x="9104671" y="3873910"/>
              <a:ext cx="1219201" cy="131752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g2</a:t>
              </a:r>
              <a:endPara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0" name="L 形 19">
              <a:extLst>
                <a:ext uri="{FF2B5EF4-FFF2-40B4-BE49-F238E27FC236}">
                  <a16:creationId xmlns:a16="http://schemas.microsoft.com/office/drawing/2014/main" id="{2108C41A-ADFB-7FB7-E7F9-5A33E6810BC1}"/>
                </a:ext>
              </a:extLst>
            </p:cNvPr>
            <p:cNvSpPr/>
            <p:nvPr/>
          </p:nvSpPr>
          <p:spPr>
            <a:xfrm>
              <a:off x="9620248" y="5191433"/>
              <a:ext cx="188045" cy="786581"/>
            </a:xfrm>
            <a:prstGeom prst="corner">
              <a:avLst>
                <a:gd name="adj1" fmla="val 50000"/>
                <a:gd name="adj2" fmla="val 10000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对话气泡: 椭圆形 21">
            <a:extLst>
              <a:ext uri="{FF2B5EF4-FFF2-40B4-BE49-F238E27FC236}">
                <a16:creationId xmlns:a16="http://schemas.microsoft.com/office/drawing/2014/main" id="{109CFD0E-D0C3-1A1A-0EC6-63FAAE44E5CD}"/>
              </a:ext>
            </a:extLst>
          </p:cNvPr>
          <p:cNvSpPr/>
          <p:nvPr/>
        </p:nvSpPr>
        <p:spPr>
          <a:xfrm>
            <a:off x="5235685" y="1747685"/>
            <a:ext cx="1784558" cy="818534"/>
          </a:xfrm>
          <a:prstGeom prst="wedgeEllipseCallout">
            <a:avLst>
              <a:gd name="adj1" fmla="val 28890"/>
              <a:gd name="adj2" fmla="val -7427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你等等</a:t>
            </a:r>
          </a:p>
        </p:txBody>
      </p:sp>
    </p:spTree>
    <p:extLst>
      <p:ext uri="{BB962C8B-B14F-4D97-AF65-F5344CB8AC3E}">
        <p14:creationId xmlns:p14="http://schemas.microsoft.com/office/powerpoint/2010/main" val="3104669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5" grpId="2" animBg="1"/>
      <p:bldP spid="2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对话气泡: 椭圆形 10">
            <a:extLst>
              <a:ext uri="{FF2B5EF4-FFF2-40B4-BE49-F238E27FC236}">
                <a16:creationId xmlns:a16="http://schemas.microsoft.com/office/drawing/2014/main" id="{DE0FF667-188A-F8D0-3073-67799F72D126}"/>
              </a:ext>
            </a:extLst>
          </p:cNvPr>
          <p:cNvSpPr/>
          <p:nvPr/>
        </p:nvSpPr>
        <p:spPr>
          <a:xfrm>
            <a:off x="2325326" y="1936955"/>
            <a:ext cx="2394159" cy="1022555"/>
          </a:xfrm>
          <a:prstGeom prst="wedgeEllipse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Help, I am Blocked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云形 15">
            <a:extLst>
              <a:ext uri="{FF2B5EF4-FFF2-40B4-BE49-F238E27FC236}">
                <a16:creationId xmlns:a16="http://schemas.microsoft.com/office/drawing/2014/main" id="{7F525455-636B-D06D-8CDE-0066277C3F4B}"/>
              </a:ext>
            </a:extLst>
          </p:cNvPr>
          <p:cNvSpPr/>
          <p:nvPr/>
        </p:nvSpPr>
        <p:spPr>
          <a:xfrm>
            <a:off x="1602658" y="619432"/>
            <a:ext cx="9281652" cy="914400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runtime</a:t>
            </a:r>
            <a:endParaRPr lang="zh-CN" altLang="en-US" sz="3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对话气泡: 椭圆形 14">
            <a:extLst>
              <a:ext uri="{FF2B5EF4-FFF2-40B4-BE49-F238E27FC236}">
                <a16:creationId xmlns:a16="http://schemas.microsoft.com/office/drawing/2014/main" id="{923BABF6-C099-C02B-407A-4B0F53BEF174}"/>
              </a:ext>
            </a:extLst>
          </p:cNvPr>
          <p:cNvSpPr/>
          <p:nvPr/>
        </p:nvSpPr>
        <p:spPr>
          <a:xfrm>
            <a:off x="5432327" y="1742540"/>
            <a:ext cx="5756086" cy="985911"/>
          </a:xfrm>
          <a:prstGeom prst="wedgeEllipseCallout">
            <a:avLst>
              <a:gd name="adj1" fmla="val -14262"/>
              <a:gd name="adj2" fmla="val -7980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4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fatal error: all goroutines are asleep - deadlock!</a:t>
            </a:r>
            <a:endParaRPr lang="zh-CN" altLang="en-US" sz="2400" b="1" dirty="0">
              <a:solidFill>
                <a:schemeClr val="dk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对话气泡: 椭圆形 21">
            <a:extLst>
              <a:ext uri="{FF2B5EF4-FFF2-40B4-BE49-F238E27FC236}">
                <a16:creationId xmlns:a16="http://schemas.microsoft.com/office/drawing/2014/main" id="{109CFD0E-D0C3-1A1A-0EC6-63FAAE44E5CD}"/>
              </a:ext>
            </a:extLst>
          </p:cNvPr>
          <p:cNvSpPr/>
          <p:nvPr/>
        </p:nvSpPr>
        <p:spPr>
          <a:xfrm>
            <a:off x="5235685" y="1747685"/>
            <a:ext cx="1784558" cy="818534"/>
          </a:xfrm>
          <a:prstGeom prst="wedgeEllipseCallout">
            <a:avLst>
              <a:gd name="adj1" fmla="val 28890"/>
              <a:gd name="adj2" fmla="val -7427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wait</a:t>
            </a:r>
            <a:endParaRPr lang="zh-CN" altLang="en-US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028623F-98D8-1CB0-D22D-E28F6929D72F}"/>
              </a:ext>
            </a:extLst>
          </p:cNvPr>
          <p:cNvGrpSpPr/>
          <p:nvPr/>
        </p:nvGrpSpPr>
        <p:grpSpPr>
          <a:xfrm>
            <a:off x="2325327" y="3121742"/>
            <a:ext cx="2155752" cy="3018504"/>
            <a:chOff x="2325327" y="3121742"/>
            <a:chExt cx="2155752" cy="3018504"/>
          </a:xfrm>
        </p:grpSpPr>
        <p:sp>
          <p:nvSpPr>
            <p:cNvPr id="2" name="笑脸 1">
              <a:extLst>
                <a:ext uri="{FF2B5EF4-FFF2-40B4-BE49-F238E27FC236}">
                  <a16:creationId xmlns:a16="http://schemas.microsoft.com/office/drawing/2014/main" id="{A5756156-EF0D-A4B0-2CDC-5E9962CBC361}"/>
                </a:ext>
              </a:extLst>
            </p:cNvPr>
            <p:cNvSpPr/>
            <p:nvPr/>
          </p:nvSpPr>
          <p:spPr>
            <a:xfrm>
              <a:off x="2477728" y="3121742"/>
              <a:ext cx="914400" cy="914400"/>
            </a:xfrm>
            <a:prstGeom prst="smileyFac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8857762D-A1AA-564C-F950-90040C84D034}"/>
                </a:ext>
              </a:extLst>
            </p:cNvPr>
            <p:cNvSpPr/>
            <p:nvPr/>
          </p:nvSpPr>
          <p:spPr>
            <a:xfrm>
              <a:off x="2325327" y="4036142"/>
              <a:ext cx="1219201" cy="131752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g1</a:t>
              </a:r>
              <a:endPara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" name="L 形 3">
              <a:extLst>
                <a:ext uri="{FF2B5EF4-FFF2-40B4-BE49-F238E27FC236}">
                  <a16:creationId xmlns:a16="http://schemas.microsoft.com/office/drawing/2014/main" id="{31B77540-914E-20A6-752B-CC06013C837C}"/>
                </a:ext>
              </a:extLst>
            </p:cNvPr>
            <p:cNvSpPr/>
            <p:nvPr/>
          </p:nvSpPr>
          <p:spPr>
            <a:xfrm>
              <a:off x="2840904" y="5353665"/>
              <a:ext cx="188045" cy="786581"/>
            </a:xfrm>
            <a:prstGeom prst="corner">
              <a:avLst>
                <a:gd name="adj1" fmla="val 50000"/>
                <a:gd name="adj2" fmla="val 10000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E31A54C6-F7F7-3274-E0D2-29FFFA6AB26B}"/>
                </a:ext>
              </a:extLst>
            </p:cNvPr>
            <p:cNvSpPr txBox="1"/>
            <p:nvPr/>
          </p:nvSpPr>
          <p:spPr>
            <a:xfrm>
              <a:off x="3512544" y="5417799"/>
              <a:ext cx="9685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 err="1">
                  <a:solidFill>
                    <a:schemeClr val="dk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ch</a:t>
              </a:r>
              <a:r>
                <a:rPr lang="en-US" altLang="zh-CN" sz="2400" dirty="0">
                  <a:solidFill>
                    <a:schemeClr val="dk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&lt;-1</a:t>
              </a:r>
              <a:endParaRPr lang="zh-CN" altLang="en-US" sz="2400" dirty="0">
                <a:solidFill>
                  <a:schemeClr val="dk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9AAABA1-9FF4-8CEA-4667-A0513729808F}"/>
              </a:ext>
            </a:extLst>
          </p:cNvPr>
          <p:cNvGrpSpPr/>
          <p:nvPr/>
        </p:nvGrpSpPr>
        <p:grpSpPr>
          <a:xfrm>
            <a:off x="6607274" y="3023419"/>
            <a:ext cx="2975357" cy="3018504"/>
            <a:chOff x="6607274" y="3023419"/>
            <a:chExt cx="2975357" cy="3018504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4E843B89-5324-B56A-C5FD-4908F24877F5}"/>
                </a:ext>
              </a:extLst>
            </p:cNvPr>
            <p:cNvGrpSpPr/>
            <p:nvPr/>
          </p:nvGrpSpPr>
          <p:grpSpPr>
            <a:xfrm>
              <a:off x="6607274" y="3023419"/>
              <a:ext cx="1219201" cy="3018504"/>
              <a:chOff x="7266036" y="3121742"/>
              <a:chExt cx="1219201" cy="3018504"/>
            </a:xfrm>
          </p:grpSpPr>
          <p:sp>
            <p:nvSpPr>
              <p:cNvPr id="6" name="笑脸 5">
                <a:extLst>
                  <a:ext uri="{FF2B5EF4-FFF2-40B4-BE49-F238E27FC236}">
                    <a16:creationId xmlns:a16="http://schemas.microsoft.com/office/drawing/2014/main" id="{CB7596A9-7A7A-9493-9834-ECF84BF73C4A}"/>
                  </a:ext>
                </a:extLst>
              </p:cNvPr>
              <p:cNvSpPr/>
              <p:nvPr/>
            </p:nvSpPr>
            <p:spPr>
              <a:xfrm>
                <a:off x="7418437" y="3121742"/>
                <a:ext cx="914400" cy="914400"/>
              </a:xfrm>
              <a:prstGeom prst="smileyFac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8941924D-1ED1-66D3-B794-4D1C0EA962D1}"/>
                  </a:ext>
                </a:extLst>
              </p:cNvPr>
              <p:cNvSpPr/>
              <p:nvPr/>
            </p:nvSpPr>
            <p:spPr>
              <a:xfrm>
                <a:off x="7266036" y="4036142"/>
                <a:ext cx="1219201" cy="131752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g2</a:t>
                </a:r>
                <a:endParaRPr lang="zh-CN" altLang="en-US" sz="32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8" name="L 形 7">
                <a:extLst>
                  <a:ext uri="{FF2B5EF4-FFF2-40B4-BE49-F238E27FC236}">
                    <a16:creationId xmlns:a16="http://schemas.microsoft.com/office/drawing/2014/main" id="{ACD15873-EE81-225A-F82C-4923C55F20AC}"/>
                  </a:ext>
                </a:extLst>
              </p:cNvPr>
              <p:cNvSpPr/>
              <p:nvPr/>
            </p:nvSpPr>
            <p:spPr>
              <a:xfrm>
                <a:off x="7954293" y="5353665"/>
                <a:ext cx="378544" cy="786581"/>
              </a:xfrm>
              <a:prstGeom prst="corner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L 形 8">
                <a:extLst>
                  <a:ext uri="{FF2B5EF4-FFF2-40B4-BE49-F238E27FC236}">
                    <a16:creationId xmlns:a16="http://schemas.microsoft.com/office/drawing/2014/main" id="{40EEF0E5-52E6-F5EE-6A34-2B7E1CB30B00}"/>
                  </a:ext>
                </a:extLst>
              </p:cNvPr>
              <p:cNvSpPr/>
              <p:nvPr/>
            </p:nvSpPr>
            <p:spPr>
              <a:xfrm flipH="1">
                <a:off x="7356983" y="5353665"/>
                <a:ext cx="378544" cy="786581"/>
              </a:xfrm>
              <a:prstGeom prst="corner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41E6D82-D62F-43F4-E165-4A2BFCA2FD96}"/>
                </a:ext>
              </a:extLst>
            </p:cNvPr>
            <p:cNvSpPr txBox="1"/>
            <p:nvPr/>
          </p:nvSpPr>
          <p:spPr>
            <a:xfrm>
              <a:off x="7666722" y="5285290"/>
              <a:ext cx="19159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 err="1">
                  <a:solidFill>
                    <a:schemeClr val="dk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time.Sleep</a:t>
              </a:r>
              <a:r>
                <a:rPr lang="en-US" altLang="zh-CN" sz="2400" dirty="0">
                  <a:solidFill>
                    <a:schemeClr val="dk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()</a:t>
              </a:r>
              <a:endParaRPr lang="zh-CN" altLang="en-US" sz="2400" dirty="0">
                <a:solidFill>
                  <a:schemeClr val="dk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E876A749-EBDF-28F2-4938-B4E8A7672DE0}"/>
              </a:ext>
            </a:extLst>
          </p:cNvPr>
          <p:cNvGrpSpPr/>
          <p:nvPr/>
        </p:nvGrpSpPr>
        <p:grpSpPr>
          <a:xfrm>
            <a:off x="8278761" y="3023419"/>
            <a:ext cx="2909651" cy="3018504"/>
            <a:chOff x="8278761" y="3023419"/>
            <a:chExt cx="2909651" cy="3018504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CB506CD3-3D67-B67A-17AB-CB5C76CB013F}"/>
                </a:ext>
              </a:extLst>
            </p:cNvPr>
            <p:cNvGrpSpPr/>
            <p:nvPr/>
          </p:nvGrpSpPr>
          <p:grpSpPr>
            <a:xfrm>
              <a:off x="8278761" y="3023419"/>
              <a:ext cx="1219201" cy="3018504"/>
              <a:chOff x="9104671" y="2959510"/>
              <a:chExt cx="1219201" cy="3018504"/>
            </a:xfrm>
          </p:grpSpPr>
          <p:sp>
            <p:nvSpPr>
              <p:cNvPr id="18" name="笑脸 17">
                <a:extLst>
                  <a:ext uri="{FF2B5EF4-FFF2-40B4-BE49-F238E27FC236}">
                    <a16:creationId xmlns:a16="http://schemas.microsoft.com/office/drawing/2014/main" id="{9B1CA6B3-14A4-E7A2-9833-29FDDC5F366F}"/>
                  </a:ext>
                </a:extLst>
              </p:cNvPr>
              <p:cNvSpPr/>
              <p:nvPr/>
            </p:nvSpPr>
            <p:spPr>
              <a:xfrm>
                <a:off x="9257072" y="2959510"/>
                <a:ext cx="914400" cy="914400"/>
              </a:xfrm>
              <a:prstGeom prst="smileyFac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8B6AD8BF-6515-C449-4E0B-FAA2F2559957}"/>
                  </a:ext>
                </a:extLst>
              </p:cNvPr>
              <p:cNvSpPr/>
              <p:nvPr/>
            </p:nvSpPr>
            <p:spPr>
              <a:xfrm>
                <a:off x="9104671" y="3873910"/>
                <a:ext cx="1219201" cy="131752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g2</a:t>
                </a:r>
                <a:endParaRPr lang="zh-CN" altLang="en-US" sz="32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0" name="L 形 19">
                <a:extLst>
                  <a:ext uri="{FF2B5EF4-FFF2-40B4-BE49-F238E27FC236}">
                    <a16:creationId xmlns:a16="http://schemas.microsoft.com/office/drawing/2014/main" id="{2108C41A-ADFB-7FB7-E7F9-5A33E6810BC1}"/>
                  </a:ext>
                </a:extLst>
              </p:cNvPr>
              <p:cNvSpPr/>
              <p:nvPr/>
            </p:nvSpPr>
            <p:spPr>
              <a:xfrm>
                <a:off x="9620248" y="5191433"/>
                <a:ext cx="188045" cy="786581"/>
              </a:xfrm>
              <a:prstGeom prst="corner">
                <a:avLst>
                  <a:gd name="adj1" fmla="val 50000"/>
                  <a:gd name="adj2" fmla="val 100000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1AE730E-67C2-3F06-4634-4E19D06DE644}"/>
                </a:ext>
              </a:extLst>
            </p:cNvPr>
            <p:cNvSpPr txBox="1"/>
            <p:nvPr/>
          </p:nvSpPr>
          <p:spPr>
            <a:xfrm>
              <a:off x="9272503" y="5083730"/>
              <a:ext cx="19159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 err="1">
                  <a:solidFill>
                    <a:schemeClr val="dk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time.Sleep</a:t>
              </a:r>
              <a:r>
                <a:rPr lang="en-US" altLang="zh-CN" sz="2400" dirty="0">
                  <a:solidFill>
                    <a:schemeClr val="dk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()</a:t>
              </a:r>
            </a:p>
            <a:p>
              <a:pPr algn="ctr"/>
              <a:r>
                <a:rPr lang="en-US" altLang="zh-CN" sz="2400" dirty="0" err="1">
                  <a:solidFill>
                    <a:schemeClr val="dk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ch</a:t>
              </a:r>
              <a:r>
                <a:rPr lang="en-US" altLang="zh-CN" sz="2400" dirty="0">
                  <a:solidFill>
                    <a:schemeClr val="dk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&lt;-1</a:t>
              </a:r>
              <a:endParaRPr lang="zh-CN" altLang="en-US" sz="2400" dirty="0">
                <a:solidFill>
                  <a:schemeClr val="dk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289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5" grpId="2" animBg="1"/>
      <p:bldP spid="22" grpId="0" animBg="1"/>
      <p:bldP spid="22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AA8839C-E6C9-2921-CEC1-76E1E472C679}"/>
              </a:ext>
            </a:extLst>
          </p:cNvPr>
          <p:cNvSpPr txBox="1"/>
          <p:nvPr/>
        </p:nvSpPr>
        <p:spPr>
          <a:xfrm>
            <a:off x="7433187" y="3929510"/>
            <a:ext cx="366743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Aptos Narrow" panose="020B0004020202020204" pitchFamily="34" charset="0"/>
              </a:rPr>
              <a:t>ch := make(chan int)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ch &lt;- 1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853A00-E516-A00A-53D5-C3122588600D}"/>
              </a:ext>
            </a:extLst>
          </p:cNvPr>
          <p:cNvSpPr txBox="1"/>
          <p:nvPr/>
        </p:nvSpPr>
        <p:spPr>
          <a:xfrm>
            <a:off x="7433187" y="727191"/>
            <a:ext cx="323481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Aptos Narrow" panose="020B0004020202020204" pitchFamily="34" charset="0"/>
              </a:rPr>
              <a:t>ch := make(chan int)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ch &lt;- 1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go func() {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	&lt;-ch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}()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158E9AB-285C-4919-A26B-6A823106C1B8}"/>
              </a:ext>
            </a:extLst>
          </p:cNvPr>
          <p:cNvSpPr txBox="1"/>
          <p:nvPr/>
        </p:nvSpPr>
        <p:spPr>
          <a:xfrm>
            <a:off x="1091381" y="3929510"/>
            <a:ext cx="534874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Aptos Narrow" panose="020B0004020202020204" pitchFamily="34" charset="0"/>
              </a:rPr>
              <a:t>ch := make(chan int)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go func() {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	time.Sleep(10 * time.Second)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}()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ch &lt;- 1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6B4A5DF-C9EA-64DC-2822-F27A295A8163}"/>
              </a:ext>
            </a:extLst>
          </p:cNvPr>
          <p:cNvSpPr txBox="1"/>
          <p:nvPr/>
        </p:nvSpPr>
        <p:spPr>
          <a:xfrm>
            <a:off x="1347019" y="727191"/>
            <a:ext cx="556150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Aptos Narrow" panose="020B0004020202020204" pitchFamily="34" charset="0"/>
              </a:rPr>
              <a:t>ch := make(chan int)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go func() {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	time.Sleep(10 * time.Second)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	&lt;-ch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}()</a:t>
            </a:r>
          </a:p>
          <a:p>
            <a:r>
              <a:rPr lang="zh-CN" altLang="en-US" sz="2800" dirty="0">
                <a:latin typeface="Aptos Narrow" panose="020B0004020202020204" pitchFamily="34" charset="0"/>
              </a:rPr>
              <a:t>ch &lt;- 1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113F55A-F3AD-0F1C-EA14-4E1F4566195F}"/>
              </a:ext>
            </a:extLst>
          </p:cNvPr>
          <p:cNvSpPr txBox="1"/>
          <p:nvPr/>
        </p:nvSpPr>
        <p:spPr>
          <a:xfrm>
            <a:off x="4581832" y="2882512"/>
            <a:ext cx="4587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rgbClr val="F76212"/>
                </a:solidFill>
                <a:latin typeface="Aptos Narrow" panose="020B0004020202020204" pitchFamily="34" charset="0"/>
              </a:rPr>
              <a:t>A</a:t>
            </a:r>
            <a:endParaRPr lang="zh-CN" altLang="en-US" sz="4000" dirty="0">
              <a:solidFill>
                <a:srgbClr val="F76212"/>
              </a:solidFill>
              <a:latin typeface="Aptos Narrow" panose="020B00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914A989-3514-2B94-C7EC-28B242924A5F}"/>
              </a:ext>
            </a:extLst>
          </p:cNvPr>
          <p:cNvSpPr txBox="1"/>
          <p:nvPr/>
        </p:nvSpPr>
        <p:spPr>
          <a:xfrm>
            <a:off x="9674942" y="5603069"/>
            <a:ext cx="5068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rgbClr val="F76212"/>
                </a:solidFill>
                <a:latin typeface="Aptos Narrow" panose="020B0004020202020204" pitchFamily="34" charset="0"/>
              </a:rPr>
              <a:t>D</a:t>
            </a:r>
            <a:endParaRPr lang="zh-CN" altLang="en-US" sz="4000" dirty="0">
              <a:solidFill>
                <a:srgbClr val="F76212"/>
              </a:solidFill>
              <a:latin typeface="Aptos Narrow" panose="020B00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BFFFB6F-4376-BE52-E1AA-616F8FA28B47}"/>
              </a:ext>
            </a:extLst>
          </p:cNvPr>
          <p:cNvSpPr txBox="1"/>
          <p:nvPr/>
        </p:nvSpPr>
        <p:spPr>
          <a:xfrm>
            <a:off x="4581832" y="5603069"/>
            <a:ext cx="5100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rgbClr val="F76212"/>
                </a:solidFill>
                <a:latin typeface="Aptos Narrow" panose="020B0004020202020204" pitchFamily="34" charset="0"/>
              </a:rPr>
              <a:t>C</a:t>
            </a:r>
            <a:endParaRPr lang="zh-CN" altLang="en-US" sz="4000" dirty="0">
              <a:solidFill>
                <a:srgbClr val="F76212"/>
              </a:solidFill>
              <a:latin typeface="Aptos Narrow" panose="020B00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378119B-FB39-0A01-9E57-7BD3C46FD454}"/>
              </a:ext>
            </a:extLst>
          </p:cNvPr>
          <p:cNvSpPr txBox="1"/>
          <p:nvPr/>
        </p:nvSpPr>
        <p:spPr>
          <a:xfrm>
            <a:off x="9674942" y="2882512"/>
            <a:ext cx="468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rgbClr val="F76212"/>
                </a:solidFill>
                <a:latin typeface="Aptos Narrow" panose="020B0004020202020204" pitchFamily="34" charset="0"/>
              </a:rPr>
              <a:t>B</a:t>
            </a:r>
            <a:endParaRPr lang="zh-CN" altLang="en-US" sz="4000" dirty="0">
              <a:solidFill>
                <a:srgbClr val="F76212"/>
              </a:solidFill>
              <a:latin typeface="Aptos Narrow" panose="020B0004020202020204" pitchFamily="34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38A319EA-0B39-2C7D-AD15-CDC8B19E91ED}"/>
              </a:ext>
            </a:extLst>
          </p:cNvPr>
          <p:cNvCxnSpPr/>
          <p:nvPr/>
        </p:nvCxnSpPr>
        <p:spPr>
          <a:xfrm>
            <a:off x="530942" y="3765755"/>
            <a:ext cx="1106129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03D9DCAC-33E0-0F06-3162-F1FC9F9B7F14}"/>
              </a:ext>
            </a:extLst>
          </p:cNvPr>
          <p:cNvCxnSpPr>
            <a:cxnSpLocks/>
          </p:cNvCxnSpPr>
          <p:nvPr/>
        </p:nvCxnSpPr>
        <p:spPr>
          <a:xfrm>
            <a:off x="7010400" y="619432"/>
            <a:ext cx="0" cy="555684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77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9777A7-DDA1-E343-B585-CCDF6B8E7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资源竞争和原子操作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19DF93-7962-AE45-8CC9-FA35659FF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71206"/>
          </a:xfrm>
        </p:spPr>
        <p:txBody>
          <a:bodyPr>
            <a:noAutofit/>
          </a:bodyPr>
          <a:lstStyle/>
          <a:p>
            <a:r>
              <a:rPr kumimoji="1" lang="zh-CN" altLang="en-US" sz="2000" dirty="0"/>
              <a:t>多协程并发修改同一块内存，产生资源竞争</a:t>
            </a:r>
            <a:endParaRPr kumimoji="1" lang="en-US" altLang="zh-CN" sz="2000" dirty="0"/>
          </a:p>
          <a:p>
            <a:r>
              <a:rPr lang="en-US" altLang="zh-CN" sz="2000" dirty="0"/>
              <a:t>n++</a:t>
            </a:r>
            <a:r>
              <a:rPr kumimoji="1" lang="zh-CN" altLang="en-US" sz="2000" dirty="0"/>
              <a:t>不是原子操作，并发执行时会存在脏写。</a:t>
            </a:r>
            <a:r>
              <a:rPr kumimoji="1" lang="en-US" altLang="zh-CN" sz="2000" dirty="0"/>
              <a:t>n++</a:t>
            </a:r>
            <a:r>
              <a:rPr kumimoji="1" lang="zh-CN" altLang="en-US" sz="2000" dirty="0"/>
              <a:t>分为</a:t>
            </a:r>
            <a:r>
              <a:rPr kumimoji="1" lang="en-US" altLang="zh-CN" sz="2000" dirty="0"/>
              <a:t>3</a:t>
            </a:r>
            <a:r>
              <a:rPr kumimoji="1" lang="zh-CN" altLang="en-US" sz="2000" dirty="0"/>
              <a:t>步：取出</a:t>
            </a:r>
            <a:r>
              <a:rPr kumimoji="1" lang="en-US" altLang="zh-CN" sz="2000" dirty="0"/>
              <a:t>n</a:t>
            </a:r>
            <a:r>
              <a:rPr kumimoji="1" lang="zh-CN" altLang="en-US" sz="2000" dirty="0"/>
              <a:t>，加</a:t>
            </a:r>
            <a:r>
              <a:rPr kumimoji="1" lang="en-US" altLang="zh-CN" sz="2000" dirty="0"/>
              <a:t>1</a:t>
            </a:r>
            <a:r>
              <a:rPr kumimoji="1" lang="zh-CN" altLang="en-US" sz="2000" dirty="0"/>
              <a:t>，结果赋给</a:t>
            </a:r>
            <a:r>
              <a:rPr kumimoji="1" lang="en-US" altLang="zh-CN" sz="2000" dirty="0"/>
              <a:t>n</a:t>
            </a:r>
            <a:r>
              <a:rPr kumimoji="1" lang="zh-CN" altLang="en-US" sz="2000" dirty="0"/>
              <a:t>。测试时需要开</a:t>
            </a:r>
            <a:r>
              <a:rPr kumimoji="1" lang="en-US" altLang="zh-CN" sz="2000" dirty="0"/>
              <a:t>1000</a:t>
            </a:r>
            <a:r>
              <a:rPr kumimoji="1" lang="zh-CN" altLang="en-US" sz="2000" dirty="0"/>
              <a:t>个并发协程才能观察到脏写</a:t>
            </a:r>
            <a:endParaRPr kumimoji="1" lang="en-US" altLang="zh-CN" sz="2000" dirty="0"/>
          </a:p>
          <a:p>
            <a:r>
              <a:rPr kumimoji="1" lang="zh-CN" altLang="en-US" sz="2000" dirty="0"/>
              <a:t>把</a:t>
            </a:r>
            <a:r>
              <a:rPr kumimoji="1" lang="en-US" altLang="zh-CN" sz="2000" dirty="0"/>
              <a:t>n++</a:t>
            </a:r>
            <a:r>
              <a:rPr kumimoji="1" lang="zh-CN" altLang="en-US" sz="2000" dirty="0"/>
              <a:t>封装成原子操作，解除资源竞争，避免脏写</a:t>
            </a:r>
            <a:endParaRPr kumimoji="1" lang="en-US" altLang="zh-CN" sz="2000" dirty="0"/>
          </a:p>
          <a:p>
            <a:pPr lvl="1"/>
            <a:r>
              <a:rPr kumimoji="1" lang="en-US" altLang="zh-CN" sz="2000" dirty="0" err="1"/>
              <a:t>func</a:t>
            </a:r>
            <a:r>
              <a:rPr kumimoji="1" lang="zh-CN" altLang="en-US" sz="2000" dirty="0"/>
              <a:t> </a:t>
            </a:r>
            <a:r>
              <a:rPr lang="en-US" altLang="zh-CN" sz="2000" dirty="0"/>
              <a:t>atomic.AddInt32(</a:t>
            </a:r>
            <a:r>
              <a:rPr lang="en-US" altLang="zh-CN" sz="2000" dirty="0" err="1"/>
              <a:t>addr</a:t>
            </a:r>
            <a:r>
              <a:rPr lang="en-US" altLang="zh-CN" sz="2000" dirty="0"/>
              <a:t> *int32, delta int32) (new int32)</a:t>
            </a:r>
          </a:p>
          <a:p>
            <a:pPr lvl="1"/>
            <a:r>
              <a:rPr lang="en-US" altLang="zh-CN" sz="2000" dirty="0" err="1"/>
              <a:t>func</a:t>
            </a:r>
            <a:r>
              <a:rPr lang="en-US" altLang="zh-CN" sz="2000" dirty="0"/>
              <a:t> atomic.LoadInt32(</a:t>
            </a:r>
            <a:r>
              <a:rPr lang="en-US" altLang="zh-CN" sz="2000" dirty="0" err="1"/>
              <a:t>addr</a:t>
            </a:r>
            <a:r>
              <a:rPr lang="en-US" altLang="zh-CN" sz="2000" dirty="0"/>
              <a:t> *int32) (</a:t>
            </a:r>
            <a:r>
              <a:rPr lang="en-US" altLang="zh-CN" sz="2000" dirty="0" err="1"/>
              <a:t>val</a:t>
            </a:r>
            <a:r>
              <a:rPr lang="en-US" altLang="zh-CN" sz="2000" dirty="0"/>
              <a:t> int32)</a:t>
            </a:r>
            <a:endParaRPr kumimoji="1" lang="zh-CN" altLang="en-US" sz="2000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DAAD1CDF-7148-224E-B079-2F60EA6970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5366071"/>
              </p:ext>
            </p:extLst>
          </p:nvPr>
        </p:nvGraphicFramePr>
        <p:xfrm>
          <a:off x="2439773" y="5002090"/>
          <a:ext cx="1106616" cy="1188720"/>
        </p:xfrm>
        <a:graphic>
          <a:graphicData uri="http://schemas.openxmlformats.org/drawingml/2006/table">
            <a:tbl>
              <a:tblPr firstRow="1" bandRow="1"/>
              <a:tblGrid>
                <a:gridCol w="1106616">
                  <a:extLst>
                    <a:ext uri="{9D8B030D-6E8A-4147-A177-3AD203B41FA5}">
                      <a16:colId xmlns:a16="http://schemas.microsoft.com/office/drawing/2014/main" val="34168369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tx1"/>
                          </a:solidFill>
                        </a:rPr>
                        <a:t>a=n</a:t>
                      </a:r>
                      <a:endParaRPr lang="zh-CN" altLang="en-US" sz="2000" b="0" i="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6032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</a:rPr>
                        <a:t>b=a+1</a:t>
                      </a:r>
                      <a:endParaRPr lang="zh-CN" altLang="en-US" sz="2000" b="0" i="0" kern="120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9387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000" kern="1200" dirty="0">
                          <a:solidFill>
                            <a:schemeClr val="tx1"/>
                          </a:solidFill>
                        </a:rPr>
                        <a:t>n=b</a:t>
                      </a:r>
                      <a:endParaRPr lang="zh-CN" altLang="en-US" sz="2000" b="0" i="0" kern="1200" dirty="0"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8680445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BEC1546F-5F66-FD46-B18D-18472E1DD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8117786"/>
              </p:ext>
            </p:extLst>
          </p:nvPr>
        </p:nvGraphicFramePr>
        <p:xfrm>
          <a:off x="6311556" y="5002090"/>
          <a:ext cx="1106616" cy="1188720"/>
        </p:xfrm>
        <a:graphic>
          <a:graphicData uri="http://schemas.openxmlformats.org/drawingml/2006/table">
            <a:tbl>
              <a:tblPr firstRow="1" bandRow="1"/>
              <a:tblGrid>
                <a:gridCol w="1106616">
                  <a:extLst>
                    <a:ext uri="{9D8B030D-6E8A-4147-A177-3AD203B41FA5}">
                      <a16:colId xmlns:a16="http://schemas.microsoft.com/office/drawing/2014/main" val="34168369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a=n</a:t>
                      </a:r>
                      <a:endParaRPr lang="zh-CN" altLang="en-US" sz="2000" b="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6032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000" kern="12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b=a+1</a:t>
                      </a:r>
                      <a:endParaRPr lang="zh-CN" altLang="en-US" sz="2000" b="0" i="0" kern="12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9387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000" kern="12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n=b</a:t>
                      </a:r>
                      <a:endParaRPr lang="zh-CN" altLang="en-US" sz="2000" b="0" i="0" kern="12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Source Han Sans SC" panose="020B0500000000000000" pitchFamily="34" charset="-128"/>
                        <a:ea typeface="Source Han Sans SC" panose="020B05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8680445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119097FF-6440-C34F-8ECE-7F14F005D65B}"/>
              </a:ext>
            </a:extLst>
          </p:cNvPr>
          <p:cNvSpPr/>
          <p:nvPr/>
        </p:nvSpPr>
        <p:spPr>
          <a:xfrm>
            <a:off x="3786333" y="5002090"/>
            <a:ext cx="570990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a=0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7C799C5-1377-AA43-8BEB-593E228F95A3}"/>
              </a:ext>
            </a:extLst>
          </p:cNvPr>
          <p:cNvSpPr/>
          <p:nvPr/>
        </p:nvSpPr>
        <p:spPr>
          <a:xfrm>
            <a:off x="7658117" y="5002090"/>
            <a:ext cx="570990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a=0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2E0E52E-113E-7A4A-921E-4382530E333E}"/>
              </a:ext>
            </a:extLst>
          </p:cNvPr>
          <p:cNvSpPr/>
          <p:nvPr/>
        </p:nvSpPr>
        <p:spPr>
          <a:xfrm>
            <a:off x="3786333" y="5405973"/>
            <a:ext cx="583814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b=1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816DE50-7F3C-B04A-AA92-8BFB612190B5}"/>
              </a:ext>
            </a:extLst>
          </p:cNvPr>
          <p:cNvSpPr/>
          <p:nvPr/>
        </p:nvSpPr>
        <p:spPr>
          <a:xfrm>
            <a:off x="3786333" y="5809856"/>
            <a:ext cx="58221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n=1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BF187B0-5191-D14B-B0DA-3491BE123B85}"/>
              </a:ext>
            </a:extLst>
          </p:cNvPr>
          <p:cNvSpPr/>
          <p:nvPr/>
        </p:nvSpPr>
        <p:spPr>
          <a:xfrm>
            <a:off x="7658117" y="5405973"/>
            <a:ext cx="583814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b=1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1ADCB6-C2C0-7146-A318-EBF72ECBEC95}"/>
              </a:ext>
            </a:extLst>
          </p:cNvPr>
          <p:cNvSpPr/>
          <p:nvPr/>
        </p:nvSpPr>
        <p:spPr>
          <a:xfrm>
            <a:off x="7658117" y="5809856"/>
            <a:ext cx="58221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n=1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06907B0-FA3B-2341-83E7-10AD7A57A03F}"/>
              </a:ext>
            </a:extLst>
          </p:cNvPr>
          <p:cNvSpPr/>
          <p:nvPr/>
        </p:nvSpPr>
        <p:spPr>
          <a:xfrm>
            <a:off x="3303669" y="4453012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协程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952C107-E8C0-4E40-A35F-E43A877BD3F9}"/>
              </a:ext>
            </a:extLst>
          </p:cNvPr>
          <p:cNvSpPr/>
          <p:nvPr/>
        </p:nvSpPr>
        <p:spPr>
          <a:xfrm>
            <a:off x="7163607" y="4433451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协程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9198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633383-87A4-2896-E955-63FFD77D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秒杀系统设计</a:t>
            </a:r>
          </a:p>
        </p:txBody>
      </p:sp>
      <p:sp>
        <p:nvSpPr>
          <p:cNvPr id="4" name="流程图: 磁盘 3">
            <a:extLst>
              <a:ext uri="{FF2B5EF4-FFF2-40B4-BE49-F238E27FC236}">
                <a16:creationId xmlns:a16="http://schemas.microsoft.com/office/drawing/2014/main" id="{E7E2FF6A-550A-FDE8-EF15-99693F3955F4}"/>
              </a:ext>
            </a:extLst>
          </p:cNvPr>
          <p:cNvSpPr/>
          <p:nvPr/>
        </p:nvSpPr>
        <p:spPr>
          <a:xfrm>
            <a:off x="1231270" y="4336610"/>
            <a:ext cx="2453489" cy="1325562"/>
          </a:xfrm>
          <a:prstGeom prst="flowChartMagneticDisk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商品</a:t>
            </a:r>
            <a:r>
              <a:rPr lang="en-US" altLang="zh-CN" dirty="0"/>
              <a:t>1      </a:t>
            </a:r>
            <a:r>
              <a:rPr lang="zh-CN" altLang="en-US" dirty="0"/>
              <a:t>库存</a:t>
            </a:r>
            <a:r>
              <a:rPr lang="en-US" altLang="zh-CN" dirty="0"/>
              <a:t>1000</a:t>
            </a:r>
            <a:endParaRPr lang="zh-CN" altLang="en-US" dirty="0"/>
          </a:p>
        </p:txBody>
      </p:sp>
      <p:sp>
        <p:nvSpPr>
          <p:cNvPr id="5" name="流程图: 磁盘 4">
            <a:extLst>
              <a:ext uri="{FF2B5EF4-FFF2-40B4-BE49-F238E27FC236}">
                <a16:creationId xmlns:a16="http://schemas.microsoft.com/office/drawing/2014/main" id="{79262060-E130-1E04-D113-19FB8E148DA6}"/>
              </a:ext>
            </a:extLst>
          </p:cNvPr>
          <p:cNvSpPr/>
          <p:nvPr/>
        </p:nvSpPr>
        <p:spPr>
          <a:xfrm>
            <a:off x="5637293" y="4336610"/>
            <a:ext cx="2453489" cy="1325562"/>
          </a:xfrm>
          <a:prstGeom prst="flowChartMagneticDisk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张三       商品</a:t>
            </a:r>
            <a:r>
              <a:rPr lang="en-US" altLang="zh-CN" dirty="0"/>
              <a:t>1   1</a:t>
            </a:r>
          </a:p>
          <a:p>
            <a:pPr algn="ctr"/>
            <a:r>
              <a:rPr lang="zh-CN" altLang="en-US" dirty="0"/>
              <a:t>李四       商品</a:t>
            </a:r>
            <a:r>
              <a:rPr lang="en-US" altLang="zh-CN" dirty="0"/>
              <a:t>1   1 </a:t>
            </a:r>
            <a:endParaRPr lang="zh-CN" altLang="en-US" dirty="0"/>
          </a:p>
        </p:txBody>
      </p:sp>
      <p:sp>
        <p:nvSpPr>
          <p:cNvPr id="6" name="流程图: 直接访问存储器 5">
            <a:extLst>
              <a:ext uri="{FF2B5EF4-FFF2-40B4-BE49-F238E27FC236}">
                <a16:creationId xmlns:a16="http://schemas.microsoft.com/office/drawing/2014/main" id="{F68276F5-C0E5-8CB1-D4B6-A1B07A233E40}"/>
              </a:ext>
            </a:extLst>
          </p:cNvPr>
          <p:cNvSpPr/>
          <p:nvPr/>
        </p:nvSpPr>
        <p:spPr>
          <a:xfrm>
            <a:off x="2230171" y="1625049"/>
            <a:ext cx="4360753" cy="1159975"/>
          </a:xfrm>
          <a:prstGeom prst="flowChartMagneticDru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redis</a:t>
            </a:r>
            <a:endParaRPr lang="en-US" altLang="zh-CN" dirty="0"/>
          </a:p>
          <a:p>
            <a:pPr algn="ctr"/>
            <a:r>
              <a:rPr lang="zh-CN" altLang="en-US" dirty="0"/>
              <a:t>张三</a:t>
            </a:r>
            <a:endParaRPr lang="en-US" altLang="zh-CN" dirty="0"/>
          </a:p>
          <a:p>
            <a:pPr algn="ctr"/>
            <a:r>
              <a:rPr lang="zh-CN" altLang="en-US" dirty="0"/>
              <a:t>李四</a:t>
            </a:r>
            <a:endParaRPr lang="en-US" altLang="zh-CN" dirty="0"/>
          </a:p>
          <a:p>
            <a:pPr algn="ctr"/>
            <a:r>
              <a:rPr lang="zh-CN" altLang="en-US" dirty="0"/>
              <a:t>商品</a:t>
            </a:r>
            <a:r>
              <a:rPr lang="en-US" altLang="zh-CN" dirty="0"/>
              <a:t>1      </a:t>
            </a:r>
            <a:r>
              <a:rPr lang="zh-CN" altLang="en-US" dirty="0"/>
              <a:t>库存</a:t>
            </a:r>
            <a:r>
              <a:rPr lang="en-US" altLang="zh-CN" dirty="0"/>
              <a:t>999</a:t>
            </a:r>
            <a:endParaRPr lang="zh-CN" altLang="en-US" dirty="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43A28B4-5A4C-5E83-9E17-0CD44D1A82F8}"/>
              </a:ext>
            </a:extLst>
          </p:cNvPr>
          <p:cNvCxnSpPr>
            <a:stCxn id="4" idx="1"/>
            <a:endCxn id="6" idx="2"/>
          </p:cNvCxnSpPr>
          <p:nvPr/>
        </p:nvCxnSpPr>
        <p:spPr>
          <a:xfrm flipV="1">
            <a:off x="2458015" y="2785024"/>
            <a:ext cx="1952533" cy="15515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2766BDDE-9750-CF75-9AFC-55D8724E58EA}"/>
              </a:ext>
            </a:extLst>
          </p:cNvPr>
          <p:cNvSpPr/>
          <p:nvPr/>
        </p:nvSpPr>
        <p:spPr>
          <a:xfrm rot="2001759">
            <a:off x="5289983" y="3230367"/>
            <a:ext cx="1467175" cy="66090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队列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EC53616-2C95-616E-C19E-49BBDA5D96F3}"/>
              </a:ext>
            </a:extLst>
          </p:cNvPr>
          <p:cNvSpPr/>
          <p:nvPr/>
        </p:nvSpPr>
        <p:spPr>
          <a:xfrm>
            <a:off x="7215612" y="3159659"/>
            <a:ext cx="1484768" cy="8510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go </a:t>
            </a:r>
            <a:r>
              <a:rPr lang="zh-CN" altLang="en-US" dirty="0"/>
              <a:t>进程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595B064-64FA-BD3C-9C22-0B11237E9A34}"/>
              </a:ext>
            </a:extLst>
          </p:cNvPr>
          <p:cNvSpPr/>
          <p:nvPr/>
        </p:nvSpPr>
        <p:spPr>
          <a:xfrm>
            <a:off x="9097997" y="3159659"/>
            <a:ext cx="1484768" cy="8510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go </a:t>
            </a:r>
            <a:r>
              <a:rPr lang="zh-CN" altLang="en-US" dirty="0"/>
              <a:t>进程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51E4575-ECF8-E43C-2C09-E7AE3EFBF2ED}"/>
              </a:ext>
            </a:extLst>
          </p:cNvPr>
          <p:cNvSpPr/>
          <p:nvPr/>
        </p:nvSpPr>
        <p:spPr>
          <a:xfrm>
            <a:off x="10825700" y="3135304"/>
            <a:ext cx="1484768" cy="8510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go </a:t>
            </a:r>
            <a:r>
              <a:rPr lang="zh-CN" altLang="en-US" dirty="0"/>
              <a:t>进程</a:t>
            </a:r>
          </a:p>
        </p:txBody>
      </p:sp>
    </p:spTree>
    <p:extLst>
      <p:ext uri="{BB962C8B-B14F-4D97-AF65-F5344CB8AC3E}">
        <p14:creationId xmlns:p14="http://schemas.microsoft.com/office/powerpoint/2010/main" val="21014644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182505-C39E-DA9B-5E55-631B5830B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商品临时锁定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504D411-BF0D-2128-0BF0-76ACEC180E70}"/>
              </a:ext>
            </a:extLst>
          </p:cNvPr>
          <p:cNvSpPr/>
          <p:nvPr/>
        </p:nvSpPr>
        <p:spPr>
          <a:xfrm>
            <a:off x="1598211" y="2625918"/>
            <a:ext cx="1745311" cy="8030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进入支付页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743A218-9035-F2D5-F646-6EBAFD4E58E4}"/>
              </a:ext>
            </a:extLst>
          </p:cNvPr>
          <p:cNvSpPr/>
          <p:nvPr/>
        </p:nvSpPr>
        <p:spPr>
          <a:xfrm>
            <a:off x="5599047" y="1808258"/>
            <a:ext cx="1745311" cy="8030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完成支付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7847576-C2BF-2A78-23C1-F6FF5CEB9C64}"/>
              </a:ext>
            </a:extLst>
          </p:cNvPr>
          <p:cNvSpPr/>
          <p:nvPr/>
        </p:nvSpPr>
        <p:spPr>
          <a:xfrm>
            <a:off x="5599047" y="3336233"/>
            <a:ext cx="1745311" cy="8030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未完成支付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9CE220E8-394A-7D8A-53BB-F4C678886758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3343522" y="2209799"/>
            <a:ext cx="2255525" cy="8176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E54B9DCE-9AC0-BC78-364E-F7C8D8F58F6F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3343522" y="3027459"/>
            <a:ext cx="2255525" cy="7103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C6A15214-E9F6-01C3-3FA4-30103243FD70}"/>
              </a:ext>
            </a:extLst>
          </p:cNvPr>
          <p:cNvSpPr txBox="1"/>
          <p:nvPr/>
        </p:nvSpPr>
        <p:spPr>
          <a:xfrm>
            <a:off x="1482918" y="3632104"/>
            <a:ext cx="3371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库存减</a:t>
            </a:r>
            <a:r>
              <a:rPr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1</a:t>
            </a:r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（</a:t>
            </a:r>
            <a:r>
              <a:rPr lang="en-US" altLang="zh-CN" dirty="0" err="1">
                <a:latin typeface="思源黑体 CN" panose="020B0500000000000000" pitchFamily="34" charset="-122"/>
                <a:ea typeface="思源黑体 CN" panose="020B0500000000000000" pitchFamily="34" charset="-122"/>
              </a:rPr>
              <a:t>redis</a:t>
            </a:r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）；</a:t>
            </a:r>
            <a:endParaRPr lang="en-US" altLang="zh-CN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生成临时订单（</a:t>
            </a:r>
            <a:r>
              <a:rPr lang="en-US" altLang="zh-CN" dirty="0" err="1">
                <a:latin typeface="思源黑体 CN" panose="020B0500000000000000" pitchFamily="34" charset="-122"/>
                <a:ea typeface="思源黑体 CN" panose="020B0500000000000000" pitchFamily="34" charset="-122"/>
              </a:rPr>
              <a:t>redis</a:t>
            </a:r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） ；</a:t>
            </a:r>
            <a:endParaRPr lang="en-US" altLang="zh-CN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设置倒计时（</a:t>
            </a:r>
            <a:r>
              <a:rPr lang="en-US" altLang="zh-CN" dirty="0" err="1">
                <a:latin typeface="思源黑体 CN" panose="020B0500000000000000" pitchFamily="34" charset="-122"/>
                <a:ea typeface="思源黑体 CN" panose="020B0500000000000000" pitchFamily="34" charset="-122"/>
              </a:rPr>
              <a:t>TimeoutCache</a:t>
            </a:r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）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5F9CA52-4143-D6AB-4702-F6339737246E}"/>
              </a:ext>
            </a:extLst>
          </p:cNvPr>
          <p:cNvSpPr txBox="1"/>
          <p:nvPr/>
        </p:nvSpPr>
        <p:spPr>
          <a:xfrm>
            <a:off x="7507358" y="1886633"/>
            <a:ext cx="29113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生成正式订单（</a:t>
            </a:r>
            <a:r>
              <a:rPr lang="en-US" altLang="zh-CN" dirty="0" err="1">
                <a:latin typeface="思源黑体 CN" panose="020B0500000000000000" pitchFamily="34" charset="-122"/>
                <a:ea typeface="思源黑体 CN" panose="020B0500000000000000" pitchFamily="34" charset="-122"/>
              </a:rPr>
              <a:t>mysql</a:t>
            </a:r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）；</a:t>
            </a:r>
            <a:endParaRPr lang="en-US" altLang="zh-CN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删除临时订单（</a:t>
            </a:r>
            <a:r>
              <a:rPr lang="en-US" altLang="zh-CN" dirty="0" err="1">
                <a:latin typeface="思源黑体 CN" panose="020B0500000000000000" pitchFamily="34" charset="-122"/>
                <a:ea typeface="思源黑体 CN" panose="020B0500000000000000" pitchFamily="34" charset="-122"/>
              </a:rPr>
              <a:t>redis</a:t>
            </a:r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）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7E49B04-8581-5C81-DEDE-A761A99A21CD}"/>
              </a:ext>
            </a:extLst>
          </p:cNvPr>
          <p:cNvSpPr txBox="1"/>
          <p:nvPr/>
        </p:nvSpPr>
        <p:spPr>
          <a:xfrm>
            <a:off x="7507358" y="3276109"/>
            <a:ext cx="27917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超时后</a:t>
            </a:r>
            <a:endParaRPr lang="en-US" altLang="zh-CN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删除临时订单（</a:t>
            </a:r>
            <a:r>
              <a:rPr lang="en-US" altLang="zh-CN" dirty="0" err="1">
                <a:latin typeface="思源黑体 CN" panose="020B0500000000000000" pitchFamily="34" charset="-122"/>
                <a:ea typeface="思源黑体 CN" panose="020B0500000000000000" pitchFamily="34" charset="-122"/>
              </a:rPr>
              <a:t>redis</a:t>
            </a:r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）；</a:t>
            </a:r>
            <a:endParaRPr lang="en-US" altLang="zh-CN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库存加</a:t>
            </a:r>
            <a:r>
              <a:rPr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1</a:t>
            </a:r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 （</a:t>
            </a:r>
            <a:r>
              <a:rPr lang="en-US" altLang="zh-CN" dirty="0" err="1">
                <a:latin typeface="思源黑体 CN" panose="020B0500000000000000" pitchFamily="34" charset="-122"/>
                <a:ea typeface="思源黑体 CN" panose="020B0500000000000000" pitchFamily="34" charset="-122"/>
              </a:rPr>
              <a:t>redis</a:t>
            </a:r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510971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CAB7D4-B513-FB5D-4CEF-5520BD46A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F61F97-9E3B-428C-EBEA-9250026B30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协程和</a:t>
            </a:r>
            <a:r>
              <a:rPr lang="en-US" altLang="zh-CN" dirty="0" err="1"/>
              <a:t>WaitGroup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协程和线程对比，及</a:t>
            </a:r>
            <a:r>
              <a:rPr lang="en-US" altLang="zh-CN" dirty="0"/>
              <a:t>MPG</a:t>
            </a:r>
            <a:r>
              <a:rPr lang="zh-CN" altLang="en-US" dirty="0"/>
              <a:t>并发模型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抽奖核心算法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生成抽奖大转盘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抽奖接口实现，并发减库存的问题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用</a:t>
            </a:r>
            <a:r>
              <a:rPr lang="en-US" altLang="zh-CN" dirty="0"/>
              <a:t>channel</a:t>
            </a:r>
            <a:r>
              <a:rPr lang="zh-CN" altLang="en-US" dirty="0"/>
              <a:t>作并发小容器，节约内存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channel</a:t>
            </a:r>
            <a:r>
              <a:rPr lang="zh-CN" altLang="en-US" dirty="0"/>
              <a:t>的遍历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channel</a:t>
            </a:r>
            <a:r>
              <a:rPr lang="zh-CN" altLang="en-US" dirty="0"/>
              <a:t>导致的死锁问题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用</a:t>
            </a:r>
            <a:r>
              <a:rPr lang="en-US" altLang="zh-CN" dirty="0"/>
              <a:t>channel</a:t>
            </a:r>
            <a:r>
              <a:rPr lang="zh-CN" altLang="en-US" dirty="0"/>
              <a:t>传递信号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用</a:t>
            </a:r>
            <a:r>
              <a:rPr lang="en-US" altLang="zh-CN" dirty="0"/>
              <a:t>channel</a:t>
            </a:r>
            <a:r>
              <a:rPr lang="zh-CN" altLang="en-US" dirty="0"/>
              <a:t>并行处理文件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用</a:t>
            </a:r>
            <a:r>
              <a:rPr lang="en-US" altLang="zh-CN" dirty="0"/>
              <a:t>channel</a:t>
            </a:r>
            <a:r>
              <a:rPr lang="zh-CN" altLang="en-US" dirty="0"/>
              <a:t>限制接口的并发请求量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用</a:t>
            </a:r>
            <a:r>
              <a:rPr lang="en-US" altLang="zh-CN" dirty="0"/>
              <a:t>channel</a:t>
            </a:r>
            <a:r>
              <a:rPr lang="zh-CN" altLang="en-US" dirty="0"/>
              <a:t>限制协程的总数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并发安全性与原子操作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读写锁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D1AE9F2-67B4-1F4B-C280-0C54A80FEF6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pPr marL="514350" indent="-514350">
              <a:buFont typeface="+mj-lt"/>
              <a:buAutoNum type="arabicPeriod" startAt="15"/>
            </a:pPr>
            <a:r>
              <a:rPr lang="zh-CN" altLang="en-US" dirty="0"/>
              <a:t>分布式锁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zh-CN" altLang="en-US" dirty="0"/>
              <a:t>并行读写</a:t>
            </a:r>
            <a:r>
              <a:rPr lang="en-US" altLang="zh-CN" dirty="0"/>
              <a:t>map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zh-CN" altLang="en-US" dirty="0"/>
              <a:t>并行读写</a:t>
            </a:r>
            <a:r>
              <a:rPr lang="en-US" altLang="zh-CN" dirty="0"/>
              <a:t>slice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zh-CN" altLang="en-US" dirty="0"/>
              <a:t>比</a:t>
            </a:r>
            <a:r>
              <a:rPr lang="en-US" altLang="zh-CN" dirty="0" err="1"/>
              <a:t>sync.Map</a:t>
            </a:r>
            <a:r>
              <a:rPr lang="zh-CN" altLang="en-US" dirty="0"/>
              <a:t>快</a:t>
            </a:r>
            <a:r>
              <a:rPr lang="en-US" altLang="zh-CN" dirty="0"/>
              <a:t>3</a:t>
            </a:r>
            <a:r>
              <a:rPr lang="zh-CN" altLang="en-US" dirty="0"/>
              <a:t>倍的并发安全</a:t>
            </a:r>
            <a:r>
              <a:rPr lang="en-US" altLang="zh-CN" dirty="0"/>
              <a:t>map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zh-CN" altLang="en-US" dirty="0"/>
              <a:t>接口并发测试、压力测试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en-US" altLang="zh-CN" dirty="0"/>
              <a:t>select</a:t>
            </a:r>
            <a:r>
              <a:rPr lang="zh-CN" altLang="en-US" dirty="0"/>
              <a:t>多路监听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zh-CN" altLang="en-US" dirty="0"/>
              <a:t>接口超时控制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zh-CN" altLang="en-US" dirty="0"/>
              <a:t>在线排查协程泄漏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zh-CN" altLang="en-US" dirty="0"/>
              <a:t>秒杀写库策略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zh-CN" altLang="en-US" dirty="0"/>
              <a:t>如何确保缓存的订单数据不丢失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zh-CN" altLang="en-US" dirty="0"/>
              <a:t>多协程如何协调结束工作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zh-CN" altLang="en-US" dirty="0"/>
              <a:t>如何避免重复关闭</a:t>
            </a:r>
            <a:r>
              <a:rPr lang="en-US" altLang="zh-CN" dirty="0"/>
              <a:t>channel</a:t>
            </a:r>
          </a:p>
          <a:p>
            <a:pPr marL="514350" indent="-514350">
              <a:buFont typeface="+mj-lt"/>
              <a:buAutoNum type="arabicPeriod" startAt="15"/>
            </a:pPr>
            <a:r>
              <a:rPr lang="en-US" altLang="zh-CN" dirty="0" err="1"/>
              <a:t>kafka</a:t>
            </a:r>
            <a:r>
              <a:rPr lang="zh-CN" altLang="en-US" dirty="0"/>
              <a:t>在秒杀场景中的应用</a:t>
            </a:r>
          </a:p>
        </p:txBody>
      </p:sp>
    </p:spTree>
    <p:extLst>
      <p:ext uri="{BB962C8B-B14F-4D97-AF65-F5344CB8AC3E}">
        <p14:creationId xmlns:p14="http://schemas.microsoft.com/office/powerpoint/2010/main" val="282795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78A9A7-1EED-4F40-952E-DADC53CCD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进程与线程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AA7C0D7-B741-024F-BF8E-AC401EA5D079}"/>
              </a:ext>
            </a:extLst>
          </p:cNvPr>
          <p:cNvSpPr txBox="1"/>
          <p:nvPr/>
        </p:nvSpPr>
        <p:spPr>
          <a:xfrm>
            <a:off x="6306367" y="2304626"/>
            <a:ext cx="4578416" cy="3269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任何语言的并行，到操作系统层面，都是内核线程的并行。</a:t>
            </a:r>
            <a:endParaRPr kumimoji="1" lang="en-US" altLang="zh-CN" sz="20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同一个进程内的多个线程共享系统资源，进程的创建、销毁、切换比线程大很多。</a:t>
            </a:r>
            <a:endParaRPr kumimoji="1" lang="en-US" altLang="zh-CN" sz="20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从进程到线程再到协程</a:t>
            </a:r>
            <a:r>
              <a:rPr kumimoji="1" lang="en-US" altLang="zh-CN" sz="20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, </a:t>
            </a:r>
            <a:r>
              <a:rPr kumimoji="1" lang="zh-CN" altLang="en-US" sz="20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其实是一个不断共享</a:t>
            </a:r>
            <a:r>
              <a:rPr kumimoji="1" lang="en-US" altLang="zh-CN" sz="20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, </a:t>
            </a:r>
            <a:r>
              <a:rPr kumimoji="1" lang="zh-CN" altLang="en-US" sz="20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不断减少切换成本的过程。</a:t>
            </a:r>
          </a:p>
        </p:txBody>
      </p:sp>
      <p:sp>
        <p:nvSpPr>
          <p:cNvPr id="17" name="内容占位符 10">
            <a:extLst>
              <a:ext uri="{FF2B5EF4-FFF2-40B4-BE49-F238E27FC236}">
                <a16:creationId xmlns:a16="http://schemas.microsoft.com/office/drawing/2014/main" id="{E55A9CC9-49D8-FB4B-953A-3F76B80CF118}"/>
              </a:ext>
            </a:extLst>
          </p:cNvPr>
          <p:cNvSpPr txBox="1">
            <a:spLocks/>
          </p:cNvSpPr>
          <p:nvPr/>
        </p:nvSpPr>
        <p:spPr>
          <a:xfrm>
            <a:off x="3869721" y="2285372"/>
            <a:ext cx="1258331" cy="571005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180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内核线程</a:t>
            </a:r>
            <a:endParaRPr kumimoji="1" lang="zh-CN" altLang="en-US" sz="18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525E5AC-4BEE-7D44-9B7D-E30337E711B4}"/>
              </a:ext>
            </a:extLst>
          </p:cNvPr>
          <p:cNvSpPr/>
          <p:nvPr/>
        </p:nvSpPr>
        <p:spPr>
          <a:xfrm>
            <a:off x="3074772" y="3439736"/>
            <a:ext cx="2854411" cy="18905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    进程</a:t>
            </a:r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A</a:t>
            </a:r>
          </a:p>
          <a:p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D4FB5E9-CE1A-C640-B527-1384DD871277}"/>
              </a:ext>
            </a:extLst>
          </p:cNvPr>
          <p:cNvSpPr/>
          <p:nvPr/>
        </p:nvSpPr>
        <p:spPr>
          <a:xfrm>
            <a:off x="3331859" y="4148657"/>
            <a:ext cx="1013254" cy="58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线程</a:t>
            </a:r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1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8832924-E01C-F642-816C-8003F68FA7AF}"/>
              </a:ext>
            </a:extLst>
          </p:cNvPr>
          <p:cNvSpPr/>
          <p:nvPr/>
        </p:nvSpPr>
        <p:spPr>
          <a:xfrm>
            <a:off x="4679547" y="4542577"/>
            <a:ext cx="1013254" cy="58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线程</a:t>
            </a:r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3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C32E3B9-4859-BE46-87EA-D18C2BB3E771}"/>
              </a:ext>
            </a:extLst>
          </p:cNvPr>
          <p:cNvSpPr/>
          <p:nvPr/>
        </p:nvSpPr>
        <p:spPr>
          <a:xfrm>
            <a:off x="4679547" y="3754834"/>
            <a:ext cx="1013254" cy="58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线程</a:t>
            </a:r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2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1C04EE1D-C377-FE4E-AB32-1BAE9DD2AA44}"/>
              </a:ext>
            </a:extLst>
          </p:cNvPr>
          <p:cNvCxnSpPr>
            <a:cxnSpLocks/>
          </p:cNvCxnSpPr>
          <p:nvPr/>
        </p:nvCxnSpPr>
        <p:spPr>
          <a:xfrm>
            <a:off x="1573184" y="3130817"/>
            <a:ext cx="4578417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813EC6FF-F5F5-FE46-AA2C-5974C31C0EAC}"/>
              </a:ext>
            </a:extLst>
          </p:cNvPr>
          <p:cNvSpPr txBox="1"/>
          <p:nvPr/>
        </p:nvSpPr>
        <p:spPr>
          <a:xfrm>
            <a:off x="1573184" y="3439736"/>
            <a:ext cx="11095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用户空间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716A486-0E8A-AF41-9E36-6C95E1780305}"/>
              </a:ext>
            </a:extLst>
          </p:cNvPr>
          <p:cNvSpPr txBox="1"/>
          <p:nvPr/>
        </p:nvSpPr>
        <p:spPr>
          <a:xfrm>
            <a:off x="1574787" y="2452567"/>
            <a:ext cx="11079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内核空间</a:t>
            </a:r>
          </a:p>
        </p:txBody>
      </p: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E114E93A-AD40-4A43-A170-D7921DFF5773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>
            <a:off x="4498887" y="2856377"/>
            <a:ext cx="3091" cy="58335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6B8BAFA1-BE4E-7446-8F95-9621281A2E79}"/>
              </a:ext>
            </a:extLst>
          </p:cNvPr>
          <p:cNvSpPr txBox="1"/>
          <p:nvPr/>
        </p:nvSpPr>
        <p:spPr>
          <a:xfrm>
            <a:off x="3335169" y="4853676"/>
            <a:ext cx="11079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系统资源</a:t>
            </a:r>
          </a:p>
        </p:txBody>
      </p:sp>
      <p:sp>
        <p:nvSpPr>
          <p:cNvPr id="30" name="圆角矩形标注 29">
            <a:extLst>
              <a:ext uri="{FF2B5EF4-FFF2-40B4-BE49-F238E27FC236}">
                <a16:creationId xmlns:a16="http://schemas.microsoft.com/office/drawing/2014/main" id="{B62FA308-A576-E94A-A938-52F67B4A2103}"/>
              </a:ext>
            </a:extLst>
          </p:cNvPr>
          <p:cNvSpPr/>
          <p:nvPr/>
        </p:nvSpPr>
        <p:spPr>
          <a:xfrm>
            <a:off x="838200" y="4542576"/>
            <a:ext cx="1631092" cy="880317"/>
          </a:xfrm>
          <a:prstGeom prst="wedgeRoundRectCallout">
            <a:avLst>
              <a:gd name="adj1" fmla="val 70874"/>
              <a:gd name="adj2" fmla="val -28664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一个进程对应一个内核线程</a:t>
            </a:r>
            <a:endParaRPr kumimoji="1" lang="en-US" altLang="zh-CN" sz="16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ctr"/>
            <a:r>
              <a:rPr kumimoji="1" lang="en-US" altLang="zh-CN" sz="16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python</a:t>
            </a:r>
            <a:endParaRPr kumimoji="1" lang="zh-CN" altLang="en-US" sz="16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9526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6F5FDC-9CB7-5B4B-96EC-BF87A4845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查看逻辑核心数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80B5C7-41F7-AE4B-A94C-245EE93FB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3222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err="1"/>
              <a:t>fmt.Println</a:t>
            </a:r>
            <a:r>
              <a:rPr lang="en-US" altLang="zh-CN" dirty="0"/>
              <a:t>(</a:t>
            </a:r>
            <a:r>
              <a:rPr lang="en-US" altLang="zh-CN" dirty="0" err="1"/>
              <a:t>runtime.NumCPU</a:t>
            </a:r>
            <a:r>
              <a:rPr lang="en-US" altLang="zh-CN" dirty="0"/>
              <a:t>())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9B998B-4EDB-CF48-8DE8-8518037A1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196" y="2644345"/>
            <a:ext cx="3928091" cy="27926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6D5101E-3D72-9C42-AAAB-80A51C351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972" y="2644344"/>
            <a:ext cx="3760369" cy="27926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F4B4AF6-EF4D-0B44-967B-C8AC50AF9FB7}"/>
              </a:ext>
            </a:extLst>
          </p:cNvPr>
          <p:cNvSpPr txBox="1"/>
          <p:nvPr/>
        </p:nvSpPr>
        <p:spPr>
          <a:xfrm>
            <a:off x="3532259" y="5559247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4</a:t>
            </a:r>
            <a:r>
              <a:rPr kumimoji="1" lang="zh-CN" altLang="en-US" sz="2400" dirty="0">
                <a:solidFill>
                  <a:schemeClr val="bg1"/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核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FBB49B7-3D4D-D240-8462-7D91E4174A2C}"/>
              </a:ext>
            </a:extLst>
          </p:cNvPr>
          <p:cNvSpPr txBox="1"/>
          <p:nvPr/>
        </p:nvSpPr>
        <p:spPr>
          <a:xfrm>
            <a:off x="8266174" y="5559247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8</a:t>
            </a:r>
            <a:r>
              <a:rPr kumimoji="1" lang="zh-CN" altLang="en-US" sz="2400" dirty="0">
                <a:solidFill>
                  <a:schemeClr val="bg1"/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核</a:t>
            </a:r>
          </a:p>
        </p:txBody>
      </p:sp>
    </p:spTree>
    <p:extLst>
      <p:ext uri="{BB962C8B-B14F-4D97-AF65-F5344CB8AC3E}">
        <p14:creationId xmlns:p14="http://schemas.microsoft.com/office/powerpoint/2010/main" val="1520922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DCAD28-F4EB-374F-BCB9-9FF122A40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协程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线程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06D5663-FE8F-8247-903E-854609C61D92}"/>
              </a:ext>
            </a:extLst>
          </p:cNvPr>
          <p:cNvGraphicFramePr>
            <a:graphicFrameLocks noGrp="1"/>
          </p:cNvGraphicFramePr>
          <p:nvPr/>
        </p:nvGraphicFramePr>
        <p:xfrm>
          <a:off x="1492250" y="2286000"/>
          <a:ext cx="9207501" cy="2991395"/>
        </p:xfrm>
        <a:graphic>
          <a:graphicData uri="http://schemas.openxmlformats.org/drawingml/2006/table">
            <a:tbl>
              <a:tblPr/>
              <a:tblGrid>
                <a:gridCol w="1407704">
                  <a:extLst>
                    <a:ext uri="{9D8B030D-6E8A-4147-A177-3AD203B41FA5}">
                      <a16:colId xmlns:a16="http://schemas.microsoft.com/office/drawing/2014/main" val="1004874894"/>
                    </a:ext>
                  </a:extLst>
                </a:gridCol>
                <a:gridCol w="3811572">
                  <a:extLst>
                    <a:ext uri="{9D8B030D-6E8A-4147-A177-3AD203B41FA5}">
                      <a16:colId xmlns:a16="http://schemas.microsoft.com/office/drawing/2014/main" val="2923977625"/>
                    </a:ext>
                  </a:extLst>
                </a:gridCol>
                <a:gridCol w="3988225">
                  <a:extLst>
                    <a:ext uri="{9D8B030D-6E8A-4147-A177-3AD203B41FA5}">
                      <a16:colId xmlns:a16="http://schemas.microsoft.com/office/drawing/2014/main" val="3663924440"/>
                    </a:ext>
                  </a:extLst>
                </a:gridCol>
              </a:tblGrid>
              <a:tr h="60441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协程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线程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7852222"/>
                  </a:ext>
                </a:extLst>
              </a:tr>
              <a:tr h="119349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创建数量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轻松创建上百万个协程而不会导致系统资源衰竭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通常最多不能超过</a:t>
                      </a:r>
                      <a:r>
                        <a:rPr lang="en-US" altLang="zh-CN" sz="2400" b="0" i="0" u="none" strike="noStrike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1</a:t>
                      </a:r>
                      <a:r>
                        <a:rPr lang="zh-CN" altLang="en-US" sz="2400" b="0" i="0" u="none" strike="noStrike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万个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8627526"/>
                  </a:ext>
                </a:extLst>
              </a:tr>
              <a:tr h="119349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内存占用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初始分配</a:t>
                      </a:r>
                      <a:r>
                        <a:rPr lang="en-US" altLang="zh-CN" sz="2400" b="0" i="0" u="none" strike="noStrike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4</a:t>
                      </a:r>
                      <a:r>
                        <a:rPr lang="en-US" sz="2400" b="0" i="0" u="none" strike="noStrike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k</a:t>
                      </a:r>
                      <a:r>
                        <a:rPr lang="zh-CN" altLang="en-US" sz="2400" b="0" i="0" u="none" strike="noStrike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堆栈，随着程序的执行自动增长删除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创建线程时必须指定堆栈且是固定的，通常以</a:t>
                      </a:r>
                      <a:r>
                        <a:rPr lang="en-US" sz="2400" b="0" i="0" u="none" strike="noStrike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M</a:t>
                      </a:r>
                      <a:r>
                        <a:rPr lang="zh-CN" altLang="en-US" sz="2400" b="0" i="0" u="none" strike="noStrike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为单位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5955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391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DCAD28-F4EB-374F-BCB9-9FF122A40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协程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线程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06D5663-FE8F-8247-903E-854609C61D92}"/>
              </a:ext>
            </a:extLst>
          </p:cNvPr>
          <p:cNvGraphicFramePr>
            <a:graphicFrameLocks noGrp="1"/>
          </p:cNvGraphicFramePr>
          <p:nvPr/>
        </p:nvGraphicFramePr>
        <p:xfrm>
          <a:off x="1492250" y="2285999"/>
          <a:ext cx="9207501" cy="3422469"/>
        </p:xfrm>
        <a:graphic>
          <a:graphicData uri="http://schemas.openxmlformats.org/drawingml/2006/table">
            <a:tbl>
              <a:tblPr/>
              <a:tblGrid>
                <a:gridCol w="1407704">
                  <a:extLst>
                    <a:ext uri="{9D8B030D-6E8A-4147-A177-3AD203B41FA5}">
                      <a16:colId xmlns:a16="http://schemas.microsoft.com/office/drawing/2014/main" val="1004874894"/>
                    </a:ext>
                  </a:extLst>
                </a:gridCol>
                <a:gridCol w="3811572">
                  <a:extLst>
                    <a:ext uri="{9D8B030D-6E8A-4147-A177-3AD203B41FA5}">
                      <a16:colId xmlns:a16="http://schemas.microsoft.com/office/drawing/2014/main" val="2923977625"/>
                    </a:ext>
                  </a:extLst>
                </a:gridCol>
                <a:gridCol w="3988225">
                  <a:extLst>
                    <a:ext uri="{9D8B030D-6E8A-4147-A177-3AD203B41FA5}">
                      <a16:colId xmlns:a16="http://schemas.microsoft.com/office/drawing/2014/main" val="3663924440"/>
                    </a:ext>
                  </a:extLst>
                </a:gridCol>
              </a:tblGrid>
              <a:tr h="63966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协程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线程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7852222"/>
                  </a:ext>
                </a:extLst>
              </a:tr>
              <a:tr h="126308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kern="1200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切换成本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kern="1200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协程切换只需保存三个寄存器，耗时约</a:t>
                      </a:r>
                      <a:r>
                        <a:rPr lang="en-US" altLang="zh-CN" sz="2400" b="0" i="0" u="none" strike="noStrike" kern="1200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200</a:t>
                      </a:r>
                      <a:r>
                        <a:rPr lang="zh-CN" altLang="en-US" sz="2400" b="0" i="0" u="none" strike="noStrike" kern="1200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纳秒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kern="1200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线程切换需要保存几十个寄存器，耗时约</a:t>
                      </a:r>
                      <a:r>
                        <a:rPr lang="en-US" altLang="zh-CN" sz="2400" b="0" i="0" u="none" strike="noStrike" kern="1200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1000</a:t>
                      </a:r>
                      <a:r>
                        <a:rPr lang="zh-CN" altLang="en-US" sz="2400" b="0" i="0" u="none" strike="noStrike" kern="1200" spc="130" baseline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纳秒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8627526"/>
                  </a:ext>
                </a:extLst>
              </a:tr>
              <a:tr h="1519724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kern="1200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调度方式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kern="1200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非抢占式，由</a:t>
                      </a:r>
                      <a:r>
                        <a:rPr lang="en-US" sz="2400" b="0" i="0" u="none" strike="noStrike" kern="1200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Go runtime</a:t>
                      </a:r>
                      <a:r>
                        <a:rPr lang="zh-CN" altLang="en-US" sz="2400" b="0" i="0" u="none" strike="noStrike" kern="1200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主动交出控制权（对于开发者而言是抢占式）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kern="1200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在时间片用完后，由 </a:t>
                      </a:r>
                      <a:r>
                        <a:rPr lang="en-US" sz="2400" b="0" i="0" u="none" strike="noStrike" kern="1200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CPU </a:t>
                      </a:r>
                      <a:r>
                        <a:rPr lang="zh-CN" altLang="en-US" sz="2400" b="0" i="0" u="none" strike="noStrike" kern="1200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中断任务强行将其调度走，这时必须保存很多信息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5955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9642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DCAD28-F4EB-374F-BCB9-9FF122A40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协程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线程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06D5663-FE8F-8247-903E-854609C61D92}"/>
              </a:ext>
            </a:extLst>
          </p:cNvPr>
          <p:cNvGraphicFramePr>
            <a:graphicFrameLocks noGrp="1"/>
          </p:cNvGraphicFramePr>
          <p:nvPr/>
        </p:nvGraphicFramePr>
        <p:xfrm>
          <a:off x="1492250" y="2285999"/>
          <a:ext cx="9207501" cy="2821578"/>
        </p:xfrm>
        <a:graphic>
          <a:graphicData uri="http://schemas.openxmlformats.org/drawingml/2006/table">
            <a:tbl>
              <a:tblPr/>
              <a:tblGrid>
                <a:gridCol w="1407704">
                  <a:extLst>
                    <a:ext uri="{9D8B030D-6E8A-4147-A177-3AD203B41FA5}">
                      <a16:colId xmlns:a16="http://schemas.microsoft.com/office/drawing/2014/main" val="1004874894"/>
                    </a:ext>
                  </a:extLst>
                </a:gridCol>
                <a:gridCol w="3811572">
                  <a:extLst>
                    <a:ext uri="{9D8B030D-6E8A-4147-A177-3AD203B41FA5}">
                      <a16:colId xmlns:a16="http://schemas.microsoft.com/office/drawing/2014/main" val="2923977625"/>
                    </a:ext>
                  </a:extLst>
                </a:gridCol>
                <a:gridCol w="3988225">
                  <a:extLst>
                    <a:ext uri="{9D8B030D-6E8A-4147-A177-3AD203B41FA5}">
                      <a16:colId xmlns:a16="http://schemas.microsoft.com/office/drawing/2014/main" val="3663924440"/>
                    </a:ext>
                  </a:extLst>
                </a:gridCol>
              </a:tblGrid>
              <a:tr h="70746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b="0" i="0" u="none" strike="noStrike" spc="13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spc="13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协程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spc="13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线程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7852222"/>
                  </a:ext>
                </a:extLst>
              </a:tr>
              <a:tr h="211410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30000"/>
                        </a:lnSpc>
                      </a:pPr>
                      <a:r>
                        <a:rPr lang="zh-CN" altLang="en-US" sz="2400" b="0" i="0" u="none" strike="noStrike" kern="1200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创建销毁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30000"/>
                        </a:lnSpc>
                      </a:pPr>
                      <a:r>
                        <a:rPr lang="en-US" altLang="zh-CN" sz="2400" b="0" i="0" spc="130" dirty="0">
                          <a:solidFill>
                            <a:schemeClr val="tx1"/>
                          </a:solidFill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goroutine</a:t>
                      </a:r>
                      <a:r>
                        <a:rPr lang="zh-CN" altLang="en-US" sz="2400" b="0" i="0" spc="130" dirty="0">
                          <a:solidFill>
                            <a:schemeClr val="tx1"/>
                          </a:solidFill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因为是由</a:t>
                      </a:r>
                      <a:r>
                        <a:rPr lang="en-US" altLang="zh-CN" sz="2400" b="0" i="0" spc="130" dirty="0">
                          <a:solidFill>
                            <a:schemeClr val="tx1"/>
                          </a:solidFill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Go runtime</a:t>
                      </a:r>
                      <a:r>
                        <a:rPr lang="zh-CN" altLang="en-US" sz="2400" b="0" i="0" spc="130" dirty="0">
                          <a:solidFill>
                            <a:schemeClr val="tx1"/>
                          </a:solidFill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负责管理的，创建和销毁的消耗非常小，是用户级的</a:t>
                      </a:r>
                      <a:endParaRPr lang="zh-CN" altLang="en-US" sz="2400" b="0" i="0" u="none" strike="noStrike" kern="1200" spc="130" baseline="0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kern="1200" spc="130" baseline="0" dirty="0">
                          <a:solidFill>
                            <a:schemeClr val="tx1"/>
                          </a:solidFill>
                          <a:effectLst/>
                          <a:latin typeface="思源黑体 CN" panose="020B0500000000000000" pitchFamily="34" charset="-122"/>
                          <a:ea typeface="思源黑体 CN" panose="020B0500000000000000" pitchFamily="34" charset="-122"/>
                          <a:cs typeface="+mn-cs"/>
                        </a:rPr>
                        <a:t>创建和销毁开销巨大，因为</a:t>
                      </a:r>
                      <a:r>
                        <a:rPr lang="zh-CN" altLang="en-US" sz="2400" b="0" i="0" spc="130" dirty="0">
                          <a:solidFill>
                            <a:schemeClr val="tx1"/>
                          </a:solidFill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要和操作系统打交道，是内核级的，通常解决的办法就是线程池</a:t>
                      </a:r>
                      <a:endParaRPr lang="zh-CN" altLang="en-US" sz="2400" b="0" i="0" u="none" strike="noStrike" kern="1200" spc="130" baseline="0" dirty="0">
                        <a:solidFill>
                          <a:schemeClr val="tx1"/>
                        </a:solidFill>
                        <a:effectLst/>
                        <a:latin typeface="思源黑体 CN" panose="020B0500000000000000" pitchFamily="34" charset="-122"/>
                        <a:ea typeface="思源黑体 CN" panose="020B0500000000000000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8627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1079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842984-D85C-9A42-82DE-21F580A1555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zh-CN" altLang="en-US" dirty="0"/>
              <a:t>并发模型</a:t>
            </a:r>
          </a:p>
        </p:txBody>
      </p:sp>
      <p:sp>
        <p:nvSpPr>
          <p:cNvPr id="36" name="内容占位符 10">
            <a:extLst>
              <a:ext uri="{FF2B5EF4-FFF2-40B4-BE49-F238E27FC236}">
                <a16:creationId xmlns:a16="http://schemas.microsoft.com/office/drawing/2014/main" id="{C3CD6E6C-E414-D244-B4AB-3249101C2553}"/>
              </a:ext>
            </a:extLst>
          </p:cNvPr>
          <p:cNvSpPr txBox="1">
            <a:spLocks/>
          </p:cNvSpPr>
          <p:nvPr/>
        </p:nvSpPr>
        <p:spPr>
          <a:xfrm>
            <a:off x="3167449" y="1901709"/>
            <a:ext cx="1150782" cy="5710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内核线程</a:t>
            </a:r>
            <a:endParaRPr kumimoji="1" lang="zh-CN" altLang="en-US" sz="18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49724AE0-1E9A-984C-8DFE-DABA52A80E1A}"/>
              </a:ext>
            </a:extLst>
          </p:cNvPr>
          <p:cNvSpPr/>
          <p:nvPr/>
        </p:nvSpPr>
        <p:spPr>
          <a:xfrm>
            <a:off x="2315635" y="3143174"/>
            <a:ext cx="2854411" cy="18905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   </a:t>
            </a:r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5ACE84AB-2D18-2C48-81F6-70BC47471361}"/>
              </a:ext>
            </a:extLst>
          </p:cNvPr>
          <p:cNvSpPr/>
          <p:nvPr/>
        </p:nvSpPr>
        <p:spPr>
          <a:xfrm>
            <a:off x="2361746" y="3921410"/>
            <a:ext cx="1013254" cy="58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线程</a:t>
            </a:r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1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1174D5B0-8376-C34E-9051-A730F0476655}"/>
              </a:ext>
            </a:extLst>
          </p:cNvPr>
          <p:cNvSpPr/>
          <p:nvPr/>
        </p:nvSpPr>
        <p:spPr>
          <a:xfrm>
            <a:off x="4104722" y="3921409"/>
            <a:ext cx="1013254" cy="58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线程</a:t>
            </a:r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3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FC1E4544-2B7C-124C-916E-3012847FDFA0}"/>
              </a:ext>
            </a:extLst>
          </p:cNvPr>
          <p:cNvSpPr/>
          <p:nvPr/>
        </p:nvSpPr>
        <p:spPr>
          <a:xfrm>
            <a:off x="3236213" y="3237810"/>
            <a:ext cx="1013254" cy="58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线程</a:t>
            </a:r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2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EBFF8C75-8DA1-A749-A0C1-719B540886E6}"/>
              </a:ext>
            </a:extLst>
          </p:cNvPr>
          <p:cNvCxnSpPr>
            <a:cxnSpLocks/>
            <a:stCxn id="36" idx="2"/>
            <a:endCxn id="42" idx="0"/>
          </p:cNvCxnSpPr>
          <p:nvPr/>
        </p:nvCxnSpPr>
        <p:spPr>
          <a:xfrm>
            <a:off x="3742840" y="2472714"/>
            <a:ext cx="0" cy="76509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BBD6FA3F-AF1D-434E-A25A-C075BAE67A91}"/>
              </a:ext>
            </a:extLst>
          </p:cNvPr>
          <p:cNvSpPr txBox="1"/>
          <p:nvPr/>
        </p:nvSpPr>
        <p:spPr>
          <a:xfrm>
            <a:off x="3312517" y="4605008"/>
            <a:ext cx="79220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进程</a:t>
            </a:r>
            <a:r>
              <a:rPr kumimoji="1"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A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46" name="直线连接符 45">
            <a:extLst>
              <a:ext uri="{FF2B5EF4-FFF2-40B4-BE49-F238E27FC236}">
                <a16:creationId xmlns:a16="http://schemas.microsoft.com/office/drawing/2014/main" id="{F7DF19C7-4F6E-D14C-B6F5-C6B4C0BF1015}"/>
              </a:ext>
            </a:extLst>
          </p:cNvPr>
          <p:cNvCxnSpPr>
            <a:cxnSpLocks/>
          </p:cNvCxnSpPr>
          <p:nvPr/>
        </p:nvCxnSpPr>
        <p:spPr>
          <a:xfrm>
            <a:off x="1507527" y="2784827"/>
            <a:ext cx="4411362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7" name="内容占位符 10">
            <a:extLst>
              <a:ext uri="{FF2B5EF4-FFF2-40B4-BE49-F238E27FC236}">
                <a16:creationId xmlns:a16="http://schemas.microsoft.com/office/drawing/2014/main" id="{BDA1AB65-A6C9-BA4C-916E-9CAF461E4C55}"/>
              </a:ext>
            </a:extLst>
          </p:cNvPr>
          <p:cNvSpPr txBox="1">
            <a:spLocks/>
          </p:cNvSpPr>
          <p:nvPr/>
        </p:nvSpPr>
        <p:spPr>
          <a:xfrm>
            <a:off x="4589735" y="1901709"/>
            <a:ext cx="1150782" cy="5710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内核线程</a:t>
            </a:r>
            <a:endParaRPr kumimoji="1" lang="zh-CN" altLang="en-US" sz="18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0" name="内容占位符 10">
            <a:extLst>
              <a:ext uri="{FF2B5EF4-FFF2-40B4-BE49-F238E27FC236}">
                <a16:creationId xmlns:a16="http://schemas.microsoft.com/office/drawing/2014/main" id="{DFE2ECDB-E962-9E4B-B41B-8AAEA51832B3}"/>
              </a:ext>
            </a:extLst>
          </p:cNvPr>
          <p:cNvSpPr txBox="1">
            <a:spLocks/>
          </p:cNvSpPr>
          <p:nvPr/>
        </p:nvSpPr>
        <p:spPr>
          <a:xfrm>
            <a:off x="1748026" y="1898218"/>
            <a:ext cx="1150782" cy="5710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kumimoji="1" lang="zh-CN" altLang="en-US" sz="18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内核线程</a:t>
            </a:r>
          </a:p>
        </p:txBody>
      </p:sp>
      <p:cxnSp>
        <p:nvCxnSpPr>
          <p:cNvPr id="51" name="直线箭头连接符 50">
            <a:extLst>
              <a:ext uri="{FF2B5EF4-FFF2-40B4-BE49-F238E27FC236}">
                <a16:creationId xmlns:a16="http://schemas.microsoft.com/office/drawing/2014/main" id="{8ABEE513-8C46-BC47-A0F1-194E833E111E}"/>
              </a:ext>
            </a:extLst>
          </p:cNvPr>
          <p:cNvCxnSpPr>
            <a:cxnSpLocks/>
            <a:stCxn id="50" idx="2"/>
            <a:endCxn id="40" idx="0"/>
          </p:cNvCxnSpPr>
          <p:nvPr/>
        </p:nvCxnSpPr>
        <p:spPr>
          <a:xfrm>
            <a:off x="2323417" y="2469223"/>
            <a:ext cx="544956" cy="145218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14011FC4-3D0D-D048-8C16-13825F7E12C9}"/>
              </a:ext>
            </a:extLst>
          </p:cNvPr>
          <p:cNvCxnSpPr>
            <a:cxnSpLocks/>
            <a:endCxn id="41" idx="0"/>
          </p:cNvCxnSpPr>
          <p:nvPr/>
        </p:nvCxnSpPr>
        <p:spPr>
          <a:xfrm flipH="1">
            <a:off x="4611349" y="2469223"/>
            <a:ext cx="553778" cy="145218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圆角矩形标注 52">
            <a:extLst>
              <a:ext uri="{FF2B5EF4-FFF2-40B4-BE49-F238E27FC236}">
                <a16:creationId xmlns:a16="http://schemas.microsoft.com/office/drawing/2014/main" id="{9A6345AC-00D1-FA43-B367-C7967EAF8D2A}"/>
              </a:ext>
            </a:extLst>
          </p:cNvPr>
          <p:cNvSpPr/>
          <p:nvPr/>
        </p:nvSpPr>
        <p:spPr>
          <a:xfrm>
            <a:off x="2868373" y="5392104"/>
            <a:ext cx="1631092" cy="680431"/>
          </a:xfrm>
          <a:prstGeom prst="wedgeRoundRectCallout">
            <a:avLst>
              <a:gd name="adj1" fmla="val -5641"/>
              <a:gd name="adj2" fmla="val -95857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1:1</a:t>
            </a:r>
          </a:p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C</a:t>
            </a:r>
            <a:r>
              <a:rPr kumimoji="1" lang="en-US" altLang="zh-CN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++,</a:t>
            </a:r>
            <a:r>
              <a:rPr kumimoji="1" lang="zh-CN" altLang="en-US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java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4" name="内容占位符 10">
            <a:extLst>
              <a:ext uri="{FF2B5EF4-FFF2-40B4-BE49-F238E27FC236}">
                <a16:creationId xmlns:a16="http://schemas.microsoft.com/office/drawing/2014/main" id="{9F322983-6996-4743-9089-8394B7F0DA32}"/>
              </a:ext>
            </a:extLst>
          </p:cNvPr>
          <p:cNvSpPr txBox="1">
            <a:spLocks/>
          </p:cNvSpPr>
          <p:nvPr/>
        </p:nvSpPr>
        <p:spPr>
          <a:xfrm>
            <a:off x="6666401" y="1852990"/>
            <a:ext cx="1150782" cy="5710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内核线程</a:t>
            </a:r>
            <a:endParaRPr kumimoji="1" lang="zh-CN" altLang="en-US" sz="18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5513D76-C17D-C74D-92E6-3A32C626B45C}"/>
              </a:ext>
            </a:extLst>
          </p:cNvPr>
          <p:cNvSpPr/>
          <p:nvPr/>
        </p:nvSpPr>
        <p:spPr>
          <a:xfrm>
            <a:off x="6508112" y="3117833"/>
            <a:ext cx="2854411" cy="18905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   </a:t>
            </a:r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8AD31AE1-A73E-EC43-AD48-D32D7FEEA950}"/>
              </a:ext>
            </a:extLst>
          </p:cNvPr>
          <p:cNvSpPr/>
          <p:nvPr/>
        </p:nvSpPr>
        <p:spPr>
          <a:xfrm>
            <a:off x="6554223" y="3896069"/>
            <a:ext cx="1013254" cy="58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线程</a:t>
            </a:r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1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FB3A506-B6D1-0340-9360-5C1B5C96B47D}"/>
              </a:ext>
            </a:extLst>
          </p:cNvPr>
          <p:cNvSpPr/>
          <p:nvPr/>
        </p:nvSpPr>
        <p:spPr>
          <a:xfrm>
            <a:off x="8297199" y="3896068"/>
            <a:ext cx="1013254" cy="58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线程</a:t>
            </a:r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3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5054729D-6F93-FC49-9575-FD3743C02492}"/>
              </a:ext>
            </a:extLst>
          </p:cNvPr>
          <p:cNvSpPr/>
          <p:nvPr/>
        </p:nvSpPr>
        <p:spPr>
          <a:xfrm>
            <a:off x="7428690" y="3212469"/>
            <a:ext cx="1013254" cy="58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线程</a:t>
            </a:r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2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59" name="直线箭头连接符 58">
            <a:extLst>
              <a:ext uri="{FF2B5EF4-FFF2-40B4-BE49-F238E27FC236}">
                <a16:creationId xmlns:a16="http://schemas.microsoft.com/office/drawing/2014/main" id="{A41BEA6E-C169-AD47-B6B7-01B29345D02F}"/>
              </a:ext>
            </a:extLst>
          </p:cNvPr>
          <p:cNvCxnSpPr>
            <a:cxnSpLocks/>
            <a:stCxn id="54" idx="2"/>
            <a:endCxn id="58" idx="0"/>
          </p:cNvCxnSpPr>
          <p:nvPr/>
        </p:nvCxnSpPr>
        <p:spPr>
          <a:xfrm>
            <a:off x="7241792" y="2423995"/>
            <a:ext cx="693525" cy="78847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39F60E32-CCBC-0B49-A4BD-82A18AD3D858}"/>
              </a:ext>
            </a:extLst>
          </p:cNvPr>
          <p:cNvSpPr txBox="1"/>
          <p:nvPr/>
        </p:nvSpPr>
        <p:spPr>
          <a:xfrm>
            <a:off x="7504994" y="4579667"/>
            <a:ext cx="79220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进程</a:t>
            </a:r>
            <a:r>
              <a:rPr kumimoji="1"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A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61" name="直线连接符 60">
            <a:extLst>
              <a:ext uri="{FF2B5EF4-FFF2-40B4-BE49-F238E27FC236}">
                <a16:creationId xmlns:a16="http://schemas.microsoft.com/office/drawing/2014/main" id="{E420B9C0-0285-CE41-8014-20B692985089}"/>
              </a:ext>
            </a:extLst>
          </p:cNvPr>
          <p:cNvCxnSpPr>
            <a:cxnSpLocks/>
          </p:cNvCxnSpPr>
          <p:nvPr/>
        </p:nvCxnSpPr>
        <p:spPr>
          <a:xfrm>
            <a:off x="6314303" y="2759486"/>
            <a:ext cx="3262184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2" name="内容占位符 10">
            <a:extLst>
              <a:ext uri="{FF2B5EF4-FFF2-40B4-BE49-F238E27FC236}">
                <a16:creationId xmlns:a16="http://schemas.microsoft.com/office/drawing/2014/main" id="{228F3DF8-C779-1B4C-AE6F-3520A322F45A}"/>
              </a:ext>
            </a:extLst>
          </p:cNvPr>
          <p:cNvSpPr txBox="1">
            <a:spLocks/>
          </p:cNvSpPr>
          <p:nvPr/>
        </p:nvSpPr>
        <p:spPr>
          <a:xfrm>
            <a:off x="8285810" y="1844782"/>
            <a:ext cx="1150782" cy="5710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内核线程</a:t>
            </a:r>
            <a:endParaRPr kumimoji="1" lang="zh-CN" altLang="en-US" sz="18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BFB5925A-4809-4E4D-9E0F-6EA5683DB79F}"/>
              </a:ext>
            </a:extLst>
          </p:cNvPr>
          <p:cNvCxnSpPr>
            <a:cxnSpLocks/>
            <a:stCxn id="54" idx="2"/>
            <a:endCxn id="56" idx="0"/>
          </p:cNvCxnSpPr>
          <p:nvPr/>
        </p:nvCxnSpPr>
        <p:spPr>
          <a:xfrm flipH="1">
            <a:off x="7060850" y="2423995"/>
            <a:ext cx="180942" cy="147207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直线箭头连接符 63">
            <a:extLst>
              <a:ext uri="{FF2B5EF4-FFF2-40B4-BE49-F238E27FC236}">
                <a16:creationId xmlns:a16="http://schemas.microsoft.com/office/drawing/2014/main" id="{156417F8-0F22-1F4E-8081-30E16765A8E9}"/>
              </a:ext>
            </a:extLst>
          </p:cNvPr>
          <p:cNvCxnSpPr>
            <a:cxnSpLocks/>
            <a:stCxn id="62" idx="2"/>
            <a:endCxn id="57" idx="0"/>
          </p:cNvCxnSpPr>
          <p:nvPr/>
        </p:nvCxnSpPr>
        <p:spPr>
          <a:xfrm flipH="1">
            <a:off x="8803826" y="2415787"/>
            <a:ext cx="57375" cy="148028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3174EC5D-9582-DD4A-A549-6F6FA7A0B9E3}"/>
              </a:ext>
            </a:extLst>
          </p:cNvPr>
          <p:cNvCxnSpPr>
            <a:cxnSpLocks/>
            <a:stCxn id="62" idx="2"/>
            <a:endCxn id="58" idx="0"/>
          </p:cNvCxnSpPr>
          <p:nvPr/>
        </p:nvCxnSpPr>
        <p:spPr>
          <a:xfrm flipH="1">
            <a:off x="7935317" y="2415787"/>
            <a:ext cx="925884" cy="79668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圆角矩形标注 65">
            <a:extLst>
              <a:ext uri="{FF2B5EF4-FFF2-40B4-BE49-F238E27FC236}">
                <a16:creationId xmlns:a16="http://schemas.microsoft.com/office/drawing/2014/main" id="{3931A50E-A36D-4E4A-A7A4-6A15A758B2BD}"/>
              </a:ext>
            </a:extLst>
          </p:cNvPr>
          <p:cNvSpPr/>
          <p:nvPr/>
        </p:nvSpPr>
        <p:spPr>
          <a:xfrm>
            <a:off x="7198088" y="5392104"/>
            <a:ext cx="1631092" cy="680431"/>
          </a:xfrm>
          <a:prstGeom prst="wedgeRoundRectCallout">
            <a:avLst>
              <a:gd name="adj1" fmla="val -5641"/>
              <a:gd name="adj2" fmla="val -95857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m</a:t>
            </a:r>
            <a:r>
              <a:rPr kumimoji="1" lang="en-US" altLang="zh-CN" err="1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:</a:t>
            </a:r>
            <a:r>
              <a:rPr kumimoji="1" lang="en-US" altLang="zh-CN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n</a:t>
            </a:r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ctr"/>
            <a:r>
              <a:rPr kumimoji="1" lang="en-US" altLang="zh-CN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golang</a:t>
            </a:r>
            <a:endParaRPr kumimoji="1" lang="en-US" altLang="zh-CN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3069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6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C45FD58-D13F-7C9D-849D-49AAC42CB671}"/>
              </a:ext>
            </a:extLst>
          </p:cNvPr>
          <p:cNvSpPr/>
          <p:nvPr/>
        </p:nvSpPr>
        <p:spPr>
          <a:xfrm>
            <a:off x="7420511" y="1245306"/>
            <a:ext cx="1915288" cy="58385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kumimoji="1" lang="en-US" altLang="zh-CN" sz="1400" dirty="0" err="1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syscall</a:t>
            </a:r>
            <a:endParaRPr kumimoji="1" lang="zh-CN" altLang="en-US" sz="1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3" name="三角形 75">
            <a:extLst>
              <a:ext uri="{FF2B5EF4-FFF2-40B4-BE49-F238E27FC236}">
                <a16:creationId xmlns:a16="http://schemas.microsoft.com/office/drawing/2014/main" id="{67C533DD-B7A4-FC4F-1BEA-77C71FE6D21B}"/>
              </a:ext>
            </a:extLst>
          </p:cNvPr>
          <p:cNvSpPr/>
          <p:nvPr/>
        </p:nvSpPr>
        <p:spPr>
          <a:xfrm>
            <a:off x="3009143" y="1257662"/>
            <a:ext cx="889687" cy="53134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M0</a:t>
            </a:r>
            <a:endParaRPr kumimoji="1" lang="zh-CN" altLang="en-US" sz="1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8F7E37E-8E78-9A81-70BB-9FBF5E07BABF}"/>
              </a:ext>
            </a:extLst>
          </p:cNvPr>
          <p:cNvSpPr/>
          <p:nvPr/>
        </p:nvSpPr>
        <p:spPr>
          <a:xfrm>
            <a:off x="3188315" y="2141171"/>
            <a:ext cx="531342" cy="4633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P0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C5E49D4-1B1E-C19F-DBA0-7DA6395BF78A}"/>
              </a:ext>
            </a:extLst>
          </p:cNvPr>
          <p:cNvSpPr/>
          <p:nvPr/>
        </p:nvSpPr>
        <p:spPr>
          <a:xfrm>
            <a:off x="3188315" y="2956717"/>
            <a:ext cx="531342" cy="531342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G0</a:t>
            </a:r>
            <a:endParaRPr kumimoji="1" lang="zh-CN" altLang="en-US" sz="12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5F52139-FDF0-2F77-D8A0-4555B6B50643}"/>
              </a:ext>
            </a:extLst>
          </p:cNvPr>
          <p:cNvSpPr/>
          <p:nvPr/>
        </p:nvSpPr>
        <p:spPr>
          <a:xfrm>
            <a:off x="4121253" y="2107190"/>
            <a:ext cx="531342" cy="53134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G1</a:t>
            </a:r>
            <a:endParaRPr kumimoji="1" lang="zh-CN" altLang="en-US" sz="12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62F98ADF-984A-42DE-BF9A-D45EE83F6FA5}"/>
              </a:ext>
            </a:extLst>
          </p:cNvPr>
          <p:cNvSpPr/>
          <p:nvPr/>
        </p:nvSpPr>
        <p:spPr>
          <a:xfrm>
            <a:off x="4121253" y="2956718"/>
            <a:ext cx="531342" cy="53134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G2</a:t>
            </a:r>
            <a:endParaRPr kumimoji="1" lang="zh-CN" altLang="en-US" sz="12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8526F97-458D-F22E-8413-74067C6248E0}"/>
              </a:ext>
            </a:extLst>
          </p:cNvPr>
          <p:cNvSpPr/>
          <p:nvPr/>
        </p:nvSpPr>
        <p:spPr>
          <a:xfrm>
            <a:off x="4121253" y="3806246"/>
            <a:ext cx="531342" cy="53134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9" name="直线连接符 81">
            <a:extLst>
              <a:ext uri="{FF2B5EF4-FFF2-40B4-BE49-F238E27FC236}">
                <a16:creationId xmlns:a16="http://schemas.microsoft.com/office/drawing/2014/main" id="{D56D129C-8EF8-035A-79B7-F10EFFF29095}"/>
              </a:ext>
            </a:extLst>
          </p:cNvPr>
          <p:cNvCxnSpPr>
            <a:cxnSpLocks/>
          </p:cNvCxnSpPr>
          <p:nvPr/>
        </p:nvCxnSpPr>
        <p:spPr>
          <a:xfrm flipH="1">
            <a:off x="3429273" y="1789004"/>
            <a:ext cx="1" cy="3521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直线连接符 82">
            <a:extLst>
              <a:ext uri="{FF2B5EF4-FFF2-40B4-BE49-F238E27FC236}">
                <a16:creationId xmlns:a16="http://schemas.microsoft.com/office/drawing/2014/main" id="{50688531-CFFA-7B13-FB94-7F4B46D193C4}"/>
              </a:ext>
            </a:extLst>
          </p:cNvPr>
          <p:cNvCxnSpPr>
            <a:cxnSpLocks/>
            <a:stCxn id="6" idx="2"/>
            <a:endCxn id="4" idx="3"/>
          </p:cNvCxnSpPr>
          <p:nvPr/>
        </p:nvCxnSpPr>
        <p:spPr>
          <a:xfrm flipH="1">
            <a:off x="3719657" y="2372861"/>
            <a:ext cx="4015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线连接符 83">
            <a:extLst>
              <a:ext uri="{FF2B5EF4-FFF2-40B4-BE49-F238E27FC236}">
                <a16:creationId xmlns:a16="http://schemas.microsoft.com/office/drawing/2014/main" id="{EA3FD640-05A5-542A-3B0B-E5873BDC9FE3}"/>
              </a:ext>
            </a:extLst>
          </p:cNvPr>
          <p:cNvCxnSpPr>
            <a:cxnSpLocks/>
          </p:cNvCxnSpPr>
          <p:nvPr/>
        </p:nvCxnSpPr>
        <p:spPr>
          <a:xfrm>
            <a:off x="3444718" y="2604550"/>
            <a:ext cx="0" cy="3521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直线连接符 85">
            <a:extLst>
              <a:ext uri="{FF2B5EF4-FFF2-40B4-BE49-F238E27FC236}">
                <a16:creationId xmlns:a16="http://schemas.microsoft.com/office/drawing/2014/main" id="{C63BFA84-7028-8C7D-C52F-B574C02BE363}"/>
              </a:ext>
            </a:extLst>
          </p:cNvPr>
          <p:cNvCxnSpPr>
            <a:cxnSpLocks/>
            <a:stCxn id="6" idx="4"/>
            <a:endCxn id="7" idx="0"/>
          </p:cNvCxnSpPr>
          <p:nvPr/>
        </p:nvCxnSpPr>
        <p:spPr>
          <a:xfrm>
            <a:off x="4386924" y="2638532"/>
            <a:ext cx="0" cy="3181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直线连接符 88">
            <a:extLst>
              <a:ext uri="{FF2B5EF4-FFF2-40B4-BE49-F238E27FC236}">
                <a16:creationId xmlns:a16="http://schemas.microsoft.com/office/drawing/2014/main" id="{49BD8A7C-9A3C-BF7E-D9B9-D18CE67406CA}"/>
              </a:ext>
            </a:extLst>
          </p:cNvPr>
          <p:cNvCxnSpPr>
            <a:cxnSpLocks/>
            <a:stCxn id="7" idx="4"/>
            <a:endCxn id="8" idx="0"/>
          </p:cNvCxnSpPr>
          <p:nvPr/>
        </p:nvCxnSpPr>
        <p:spPr>
          <a:xfrm>
            <a:off x="4386924" y="3488060"/>
            <a:ext cx="0" cy="3181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三角形 89">
            <a:extLst>
              <a:ext uri="{FF2B5EF4-FFF2-40B4-BE49-F238E27FC236}">
                <a16:creationId xmlns:a16="http://schemas.microsoft.com/office/drawing/2014/main" id="{30E07974-F824-96B7-FFC9-DE71EFDB975F}"/>
              </a:ext>
            </a:extLst>
          </p:cNvPr>
          <p:cNvSpPr/>
          <p:nvPr/>
        </p:nvSpPr>
        <p:spPr>
          <a:xfrm>
            <a:off x="5332213" y="1257662"/>
            <a:ext cx="889687" cy="53134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M1</a:t>
            </a:r>
            <a:endParaRPr kumimoji="1" lang="zh-CN" altLang="en-US" sz="1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F7BB627-DBFC-01AA-6EA8-0EA481B49D34}"/>
              </a:ext>
            </a:extLst>
          </p:cNvPr>
          <p:cNvSpPr/>
          <p:nvPr/>
        </p:nvSpPr>
        <p:spPr>
          <a:xfrm>
            <a:off x="5511385" y="2141171"/>
            <a:ext cx="531342" cy="4633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P0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7DA4D241-89D5-3E90-16BD-69929FDC91D8}"/>
              </a:ext>
            </a:extLst>
          </p:cNvPr>
          <p:cNvSpPr/>
          <p:nvPr/>
        </p:nvSpPr>
        <p:spPr>
          <a:xfrm>
            <a:off x="6444323" y="2107190"/>
            <a:ext cx="531342" cy="531342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G1</a:t>
            </a:r>
            <a:endParaRPr kumimoji="1" lang="zh-CN" altLang="en-US" sz="12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87C44A2-8AE8-D39C-363C-BD968ECD56F0}"/>
              </a:ext>
            </a:extLst>
          </p:cNvPr>
          <p:cNvSpPr/>
          <p:nvPr/>
        </p:nvSpPr>
        <p:spPr>
          <a:xfrm>
            <a:off x="6444323" y="2956718"/>
            <a:ext cx="531342" cy="53134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G2</a:t>
            </a:r>
            <a:endParaRPr kumimoji="1" lang="zh-CN" altLang="en-US" sz="12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D1442E5D-7686-1406-2EFC-393D33C18451}"/>
              </a:ext>
            </a:extLst>
          </p:cNvPr>
          <p:cNvSpPr/>
          <p:nvPr/>
        </p:nvSpPr>
        <p:spPr>
          <a:xfrm>
            <a:off x="6444323" y="3806246"/>
            <a:ext cx="531342" cy="53134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19" name="直线连接符 95">
            <a:extLst>
              <a:ext uri="{FF2B5EF4-FFF2-40B4-BE49-F238E27FC236}">
                <a16:creationId xmlns:a16="http://schemas.microsoft.com/office/drawing/2014/main" id="{326D1A1A-AE00-3546-C241-17FB0DA9FBDF}"/>
              </a:ext>
            </a:extLst>
          </p:cNvPr>
          <p:cNvCxnSpPr>
            <a:cxnSpLocks/>
          </p:cNvCxnSpPr>
          <p:nvPr/>
        </p:nvCxnSpPr>
        <p:spPr>
          <a:xfrm flipH="1">
            <a:off x="5752343" y="1789004"/>
            <a:ext cx="1" cy="3521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直线连接符 96">
            <a:extLst>
              <a:ext uri="{FF2B5EF4-FFF2-40B4-BE49-F238E27FC236}">
                <a16:creationId xmlns:a16="http://schemas.microsoft.com/office/drawing/2014/main" id="{8DC54588-EFCF-ACED-100E-CF4DA9CB4E4C}"/>
              </a:ext>
            </a:extLst>
          </p:cNvPr>
          <p:cNvCxnSpPr>
            <a:cxnSpLocks/>
            <a:stCxn id="16" idx="2"/>
            <a:endCxn id="15" idx="3"/>
          </p:cNvCxnSpPr>
          <p:nvPr/>
        </p:nvCxnSpPr>
        <p:spPr>
          <a:xfrm flipH="1">
            <a:off x="6042727" y="2372861"/>
            <a:ext cx="4015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线连接符 98">
            <a:extLst>
              <a:ext uri="{FF2B5EF4-FFF2-40B4-BE49-F238E27FC236}">
                <a16:creationId xmlns:a16="http://schemas.microsoft.com/office/drawing/2014/main" id="{317EAE61-4225-CB54-38CC-051497506724}"/>
              </a:ext>
            </a:extLst>
          </p:cNvPr>
          <p:cNvCxnSpPr>
            <a:cxnSpLocks/>
            <a:stCxn id="16" idx="4"/>
            <a:endCxn id="17" idx="0"/>
          </p:cNvCxnSpPr>
          <p:nvPr/>
        </p:nvCxnSpPr>
        <p:spPr>
          <a:xfrm>
            <a:off x="6709994" y="2638532"/>
            <a:ext cx="0" cy="3181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直线连接符 99">
            <a:extLst>
              <a:ext uri="{FF2B5EF4-FFF2-40B4-BE49-F238E27FC236}">
                <a16:creationId xmlns:a16="http://schemas.microsoft.com/office/drawing/2014/main" id="{5957F6B1-76A2-EBC3-A791-283AFE998252}"/>
              </a:ext>
            </a:extLst>
          </p:cNvPr>
          <p:cNvCxnSpPr>
            <a:cxnSpLocks/>
            <a:stCxn id="17" idx="4"/>
            <a:endCxn id="18" idx="0"/>
          </p:cNvCxnSpPr>
          <p:nvPr/>
        </p:nvCxnSpPr>
        <p:spPr>
          <a:xfrm>
            <a:off x="6709994" y="3488060"/>
            <a:ext cx="0" cy="3181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三角形 100">
            <a:extLst>
              <a:ext uri="{FF2B5EF4-FFF2-40B4-BE49-F238E27FC236}">
                <a16:creationId xmlns:a16="http://schemas.microsoft.com/office/drawing/2014/main" id="{4A82025F-D802-0D61-D98E-80EA6011EAD4}"/>
              </a:ext>
            </a:extLst>
          </p:cNvPr>
          <p:cNvSpPr/>
          <p:nvPr/>
        </p:nvSpPr>
        <p:spPr>
          <a:xfrm>
            <a:off x="7624394" y="1257662"/>
            <a:ext cx="889687" cy="53134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M0</a:t>
            </a:r>
            <a:endParaRPr kumimoji="1" lang="zh-CN" altLang="en-US" sz="1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4CCE7621-5A52-A70D-3B58-2A722C96FDBD}"/>
              </a:ext>
            </a:extLst>
          </p:cNvPr>
          <p:cNvSpPr/>
          <p:nvPr/>
        </p:nvSpPr>
        <p:spPr>
          <a:xfrm>
            <a:off x="7803566" y="2141171"/>
            <a:ext cx="531342" cy="531342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G0</a:t>
            </a:r>
            <a:endParaRPr kumimoji="1" lang="zh-CN" altLang="en-US" sz="12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25" name="直线连接符 102">
            <a:extLst>
              <a:ext uri="{FF2B5EF4-FFF2-40B4-BE49-F238E27FC236}">
                <a16:creationId xmlns:a16="http://schemas.microsoft.com/office/drawing/2014/main" id="{5C4F9622-28A6-FC43-707B-0B83F93E6F6A}"/>
              </a:ext>
            </a:extLst>
          </p:cNvPr>
          <p:cNvCxnSpPr>
            <a:cxnSpLocks/>
            <a:stCxn id="23" idx="3"/>
            <a:endCxn id="24" idx="0"/>
          </p:cNvCxnSpPr>
          <p:nvPr/>
        </p:nvCxnSpPr>
        <p:spPr>
          <a:xfrm flipH="1">
            <a:off x="8069237" y="1789004"/>
            <a:ext cx="1" cy="3521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椭圆 25">
            <a:extLst>
              <a:ext uri="{FF2B5EF4-FFF2-40B4-BE49-F238E27FC236}">
                <a16:creationId xmlns:a16="http://schemas.microsoft.com/office/drawing/2014/main" id="{2D0B4C75-0188-9E84-BE56-CE23B546584B}"/>
              </a:ext>
            </a:extLst>
          </p:cNvPr>
          <p:cNvSpPr/>
          <p:nvPr/>
        </p:nvSpPr>
        <p:spPr>
          <a:xfrm>
            <a:off x="4386924" y="4970870"/>
            <a:ext cx="531342" cy="53134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7DB8645-B786-BDEC-4334-B6B2413D63EC}"/>
              </a:ext>
            </a:extLst>
          </p:cNvPr>
          <p:cNvSpPr/>
          <p:nvPr/>
        </p:nvSpPr>
        <p:spPr>
          <a:xfrm>
            <a:off x="5406357" y="4970870"/>
            <a:ext cx="531342" cy="53134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94F3E6FE-A152-7CB3-03B2-EAD653461188}"/>
              </a:ext>
            </a:extLst>
          </p:cNvPr>
          <p:cNvSpPr/>
          <p:nvPr/>
        </p:nvSpPr>
        <p:spPr>
          <a:xfrm>
            <a:off x="6425790" y="4970870"/>
            <a:ext cx="531342" cy="53134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G0</a:t>
            </a:r>
            <a:endParaRPr kumimoji="1" lang="zh-CN" altLang="en-US" sz="12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29" name="直线连接符 106">
            <a:extLst>
              <a:ext uri="{FF2B5EF4-FFF2-40B4-BE49-F238E27FC236}">
                <a16:creationId xmlns:a16="http://schemas.microsoft.com/office/drawing/2014/main" id="{D4D8DEED-9E4F-33E2-6CBB-9B046B66E14F}"/>
              </a:ext>
            </a:extLst>
          </p:cNvPr>
          <p:cNvCxnSpPr>
            <a:cxnSpLocks/>
            <a:stCxn id="26" idx="6"/>
            <a:endCxn id="27" idx="2"/>
          </p:cNvCxnSpPr>
          <p:nvPr/>
        </p:nvCxnSpPr>
        <p:spPr>
          <a:xfrm>
            <a:off x="4918266" y="5236541"/>
            <a:ext cx="48809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直线连接符 107">
            <a:extLst>
              <a:ext uri="{FF2B5EF4-FFF2-40B4-BE49-F238E27FC236}">
                <a16:creationId xmlns:a16="http://schemas.microsoft.com/office/drawing/2014/main" id="{49257EF6-147B-46B4-D7F9-D3D523E9251E}"/>
              </a:ext>
            </a:extLst>
          </p:cNvPr>
          <p:cNvCxnSpPr>
            <a:cxnSpLocks/>
            <a:stCxn id="27" idx="6"/>
            <a:endCxn id="28" idx="2"/>
          </p:cNvCxnSpPr>
          <p:nvPr/>
        </p:nvCxnSpPr>
        <p:spPr>
          <a:xfrm>
            <a:off x="5937699" y="5236541"/>
            <a:ext cx="48809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7255D0B1-7D5F-E2F8-CE4A-494980FA1CFF}"/>
              </a:ext>
            </a:extLst>
          </p:cNvPr>
          <p:cNvSpPr txBox="1"/>
          <p:nvPr/>
        </p:nvSpPr>
        <p:spPr>
          <a:xfrm>
            <a:off x="2978254" y="5051875"/>
            <a:ext cx="123303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latin typeface="思源黑体 CN" panose="020B0500000000000000" pitchFamily="34" charset="-122"/>
                <a:ea typeface="思源黑体 CN" panose="020B0500000000000000" pitchFamily="34" charset="-122"/>
              </a:rPr>
              <a:t>runqueue</a:t>
            </a:r>
            <a:endParaRPr kumimoji="1" lang="zh-CN" altLang="en-US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32" name="三角形 109">
            <a:extLst>
              <a:ext uri="{FF2B5EF4-FFF2-40B4-BE49-F238E27FC236}">
                <a16:creationId xmlns:a16="http://schemas.microsoft.com/office/drawing/2014/main" id="{996AF271-9C1A-1E30-562A-5D7F1A138C8B}"/>
              </a:ext>
            </a:extLst>
          </p:cNvPr>
          <p:cNvSpPr/>
          <p:nvPr/>
        </p:nvSpPr>
        <p:spPr>
          <a:xfrm>
            <a:off x="4272624" y="5869823"/>
            <a:ext cx="889687" cy="53134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M0</a:t>
            </a:r>
            <a:endParaRPr kumimoji="1" lang="zh-CN" altLang="en-US" sz="1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33" name="三角形 110">
            <a:extLst>
              <a:ext uri="{FF2B5EF4-FFF2-40B4-BE49-F238E27FC236}">
                <a16:creationId xmlns:a16="http://schemas.microsoft.com/office/drawing/2014/main" id="{C32CDC1F-239C-00B7-D6CE-50AF6651A1B0}"/>
              </a:ext>
            </a:extLst>
          </p:cNvPr>
          <p:cNvSpPr/>
          <p:nvPr/>
        </p:nvSpPr>
        <p:spPr>
          <a:xfrm>
            <a:off x="8174272" y="3153970"/>
            <a:ext cx="889687" cy="53134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M2</a:t>
            </a:r>
            <a:endParaRPr kumimoji="1" lang="zh-CN" altLang="en-US" sz="1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E2FA4FD5-E0C6-BF9C-94B7-A0FC0D8B1661}"/>
              </a:ext>
            </a:extLst>
          </p:cNvPr>
          <p:cNvSpPr/>
          <p:nvPr/>
        </p:nvSpPr>
        <p:spPr>
          <a:xfrm>
            <a:off x="8353444" y="4037479"/>
            <a:ext cx="531342" cy="4633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P1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81B2A0A-4FC5-3D42-9DDF-42474E5A4225}"/>
              </a:ext>
            </a:extLst>
          </p:cNvPr>
          <p:cNvSpPr/>
          <p:nvPr/>
        </p:nvSpPr>
        <p:spPr>
          <a:xfrm>
            <a:off x="8353444" y="4853025"/>
            <a:ext cx="531342" cy="531342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63523BD3-A0DD-BA03-D35E-2AB63620F463}"/>
              </a:ext>
            </a:extLst>
          </p:cNvPr>
          <p:cNvSpPr/>
          <p:nvPr/>
        </p:nvSpPr>
        <p:spPr>
          <a:xfrm>
            <a:off x="9286382" y="4003498"/>
            <a:ext cx="531342" cy="53134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93E77086-61F1-31B8-CDC4-3C3DA0013E75}"/>
              </a:ext>
            </a:extLst>
          </p:cNvPr>
          <p:cNvSpPr/>
          <p:nvPr/>
        </p:nvSpPr>
        <p:spPr>
          <a:xfrm>
            <a:off x="9286382" y="4853026"/>
            <a:ext cx="531342" cy="53134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</a:t>
            </a:r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778F264B-5904-EDEE-32F6-EEB0FDDE19A8}"/>
              </a:ext>
            </a:extLst>
          </p:cNvPr>
          <p:cNvSpPr/>
          <p:nvPr/>
        </p:nvSpPr>
        <p:spPr>
          <a:xfrm>
            <a:off x="9286382" y="5702554"/>
            <a:ext cx="531342" cy="53134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G0</a:t>
            </a:r>
            <a:endParaRPr kumimoji="1" lang="zh-CN" altLang="en-US" sz="12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39" name="直线连接符 116">
            <a:extLst>
              <a:ext uri="{FF2B5EF4-FFF2-40B4-BE49-F238E27FC236}">
                <a16:creationId xmlns:a16="http://schemas.microsoft.com/office/drawing/2014/main" id="{1AD11B24-D6DD-1F5A-4AF9-9E554709A866}"/>
              </a:ext>
            </a:extLst>
          </p:cNvPr>
          <p:cNvCxnSpPr>
            <a:cxnSpLocks/>
          </p:cNvCxnSpPr>
          <p:nvPr/>
        </p:nvCxnSpPr>
        <p:spPr>
          <a:xfrm flipH="1">
            <a:off x="8594402" y="3685312"/>
            <a:ext cx="1" cy="3521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直线连接符 117">
            <a:extLst>
              <a:ext uri="{FF2B5EF4-FFF2-40B4-BE49-F238E27FC236}">
                <a16:creationId xmlns:a16="http://schemas.microsoft.com/office/drawing/2014/main" id="{E4E7B21C-1A44-9AC2-D0D7-F2751F37A1E9}"/>
              </a:ext>
            </a:extLst>
          </p:cNvPr>
          <p:cNvCxnSpPr>
            <a:cxnSpLocks/>
            <a:stCxn id="36" idx="2"/>
            <a:endCxn id="34" idx="3"/>
          </p:cNvCxnSpPr>
          <p:nvPr/>
        </p:nvCxnSpPr>
        <p:spPr>
          <a:xfrm flipH="1">
            <a:off x="8884786" y="4269169"/>
            <a:ext cx="4015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直线连接符 118">
            <a:extLst>
              <a:ext uri="{FF2B5EF4-FFF2-40B4-BE49-F238E27FC236}">
                <a16:creationId xmlns:a16="http://schemas.microsoft.com/office/drawing/2014/main" id="{440B4BD6-4D77-60F1-F4C1-7AC6068922DE}"/>
              </a:ext>
            </a:extLst>
          </p:cNvPr>
          <p:cNvCxnSpPr>
            <a:cxnSpLocks/>
          </p:cNvCxnSpPr>
          <p:nvPr/>
        </p:nvCxnSpPr>
        <p:spPr>
          <a:xfrm>
            <a:off x="8609847" y="4500858"/>
            <a:ext cx="0" cy="3521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直线连接符 119">
            <a:extLst>
              <a:ext uri="{FF2B5EF4-FFF2-40B4-BE49-F238E27FC236}">
                <a16:creationId xmlns:a16="http://schemas.microsoft.com/office/drawing/2014/main" id="{F5DFAD89-8BA7-95FD-22A2-82A2EE156618}"/>
              </a:ext>
            </a:extLst>
          </p:cNvPr>
          <p:cNvCxnSpPr>
            <a:cxnSpLocks/>
            <a:stCxn id="36" idx="4"/>
            <a:endCxn id="37" idx="0"/>
          </p:cNvCxnSpPr>
          <p:nvPr/>
        </p:nvCxnSpPr>
        <p:spPr>
          <a:xfrm>
            <a:off x="9552053" y="4534840"/>
            <a:ext cx="0" cy="3181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直线连接符 120">
            <a:extLst>
              <a:ext uri="{FF2B5EF4-FFF2-40B4-BE49-F238E27FC236}">
                <a16:creationId xmlns:a16="http://schemas.microsoft.com/office/drawing/2014/main" id="{AF6186A9-88F0-CC32-7164-783CAC057E6A}"/>
              </a:ext>
            </a:extLst>
          </p:cNvPr>
          <p:cNvCxnSpPr>
            <a:cxnSpLocks/>
            <a:stCxn id="37" idx="4"/>
            <a:endCxn id="38" idx="0"/>
          </p:cNvCxnSpPr>
          <p:nvPr/>
        </p:nvCxnSpPr>
        <p:spPr>
          <a:xfrm>
            <a:off x="9552053" y="5384368"/>
            <a:ext cx="0" cy="3181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直线连接符 121">
            <a:extLst>
              <a:ext uri="{FF2B5EF4-FFF2-40B4-BE49-F238E27FC236}">
                <a16:creationId xmlns:a16="http://schemas.microsoft.com/office/drawing/2014/main" id="{24676696-C920-ACAC-241F-204F787F4DDE}"/>
              </a:ext>
            </a:extLst>
          </p:cNvPr>
          <p:cNvCxnSpPr>
            <a:cxnSpLocks/>
          </p:cNvCxnSpPr>
          <p:nvPr/>
        </p:nvCxnSpPr>
        <p:spPr>
          <a:xfrm>
            <a:off x="5029479" y="1245306"/>
            <a:ext cx="0" cy="32895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直线连接符 122">
            <a:extLst>
              <a:ext uri="{FF2B5EF4-FFF2-40B4-BE49-F238E27FC236}">
                <a16:creationId xmlns:a16="http://schemas.microsoft.com/office/drawing/2014/main" id="{F9552135-8E93-7BD6-AC8F-CEC2B70AB28D}"/>
              </a:ext>
            </a:extLst>
          </p:cNvPr>
          <p:cNvCxnSpPr>
            <a:cxnSpLocks/>
          </p:cNvCxnSpPr>
          <p:nvPr/>
        </p:nvCxnSpPr>
        <p:spPr>
          <a:xfrm>
            <a:off x="7572914" y="2943389"/>
            <a:ext cx="0" cy="34007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直线连接符 123">
            <a:extLst>
              <a:ext uri="{FF2B5EF4-FFF2-40B4-BE49-F238E27FC236}">
                <a16:creationId xmlns:a16="http://schemas.microsoft.com/office/drawing/2014/main" id="{45F6611E-3374-EFC8-24BE-47B999CAA575}"/>
              </a:ext>
            </a:extLst>
          </p:cNvPr>
          <p:cNvCxnSpPr>
            <a:cxnSpLocks/>
          </p:cNvCxnSpPr>
          <p:nvPr/>
        </p:nvCxnSpPr>
        <p:spPr>
          <a:xfrm>
            <a:off x="7572914" y="2943389"/>
            <a:ext cx="24332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直线连接符 124">
            <a:extLst>
              <a:ext uri="{FF2B5EF4-FFF2-40B4-BE49-F238E27FC236}">
                <a16:creationId xmlns:a16="http://schemas.microsoft.com/office/drawing/2014/main" id="{91DB35B2-5142-EEFA-54C6-4958061BBA08}"/>
              </a:ext>
            </a:extLst>
          </p:cNvPr>
          <p:cNvCxnSpPr>
            <a:cxnSpLocks/>
          </p:cNvCxnSpPr>
          <p:nvPr/>
        </p:nvCxnSpPr>
        <p:spPr>
          <a:xfrm>
            <a:off x="2916470" y="4534840"/>
            <a:ext cx="465644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00C13048-C9EC-7BF3-DD00-61F7202DA1AD}"/>
              </a:ext>
            </a:extLst>
          </p:cNvPr>
          <p:cNvSpPr txBox="1"/>
          <p:nvPr/>
        </p:nvSpPr>
        <p:spPr>
          <a:xfrm>
            <a:off x="3009143" y="5950828"/>
            <a:ext cx="11079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线程缓存</a:t>
            </a:r>
          </a:p>
        </p:txBody>
      </p:sp>
      <p:sp>
        <p:nvSpPr>
          <p:cNvPr id="49" name="内容占位符 10">
            <a:extLst>
              <a:ext uri="{FF2B5EF4-FFF2-40B4-BE49-F238E27FC236}">
                <a16:creationId xmlns:a16="http://schemas.microsoft.com/office/drawing/2014/main" id="{EB20568C-5AED-45B6-B1CA-A77D30FF5B13}"/>
              </a:ext>
            </a:extLst>
          </p:cNvPr>
          <p:cNvSpPr txBox="1">
            <a:spLocks/>
          </p:cNvSpPr>
          <p:nvPr/>
        </p:nvSpPr>
        <p:spPr>
          <a:xfrm>
            <a:off x="2796664" y="315000"/>
            <a:ext cx="1315322" cy="5710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kumimoji="1" lang="zh-CN" altLang="en-US" sz="18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内核线程</a:t>
            </a:r>
            <a:r>
              <a:rPr kumimoji="1" lang="en-US" altLang="zh-CN" sz="18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0</a:t>
            </a:r>
            <a:endParaRPr kumimoji="1" lang="zh-CN" altLang="en-US" sz="18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0" name="内容占位符 10">
            <a:extLst>
              <a:ext uri="{FF2B5EF4-FFF2-40B4-BE49-F238E27FC236}">
                <a16:creationId xmlns:a16="http://schemas.microsoft.com/office/drawing/2014/main" id="{C8F0D76A-BB2B-DFCB-3D6F-E8D38827B661}"/>
              </a:ext>
            </a:extLst>
          </p:cNvPr>
          <p:cNvSpPr txBox="1">
            <a:spLocks/>
          </p:cNvSpPr>
          <p:nvPr/>
        </p:nvSpPr>
        <p:spPr>
          <a:xfrm>
            <a:off x="7411576" y="315000"/>
            <a:ext cx="1315322" cy="5710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kumimoji="1" lang="zh-CN" altLang="en-US" sz="18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内核线程</a:t>
            </a:r>
            <a:r>
              <a:rPr kumimoji="1" lang="en-US" altLang="zh-CN" sz="18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0</a:t>
            </a:r>
            <a:endParaRPr kumimoji="1" lang="zh-CN" altLang="en-US" sz="18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1" name="内容占位符 10">
            <a:extLst>
              <a:ext uri="{FF2B5EF4-FFF2-40B4-BE49-F238E27FC236}">
                <a16:creationId xmlns:a16="http://schemas.microsoft.com/office/drawing/2014/main" id="{42DCA89D-8364-E1B1-BCEE-45F6288D582B}"/>
              </a:ext>
            </a:extLst>
          </p:cNvPr>
          <p:cNvSpPr txBox="1">
            <a:spLocks/>
          </p:cNvSpPr>
          <p:nvPr/>
        </p:nvSpPr>
        <p:spPr>
          <a:xfrm>
            <a:off x="5119734" y="315000"/>
            <a:ext cx="1315322" cy="5710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kumimoji="1" lang="zh-CN" altLang="en-US" sz="18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内核线程</a:t>
            </a:r>
            <a:r>
              <a:rPr kumimoji="1" lang="en-US" altLang="zh-CN" sz="18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1</a:t>
            </a:r>
            <a:endParaRPr kumimoji="1" lang="zh-CN" altLang="en-US" sz="18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52" name="直线连接符 129">
            <a:extLst>
              <a:ext uri="{FF2B5EF4-FFF2-40B4-BE49-F238E27FC236}">
                <a16:creationId xmlns:a16="http://schemas.microsoft.com/office/drawing/2014/main" id="{72134489-D952-8099-B518-FF1D31CBB575}"/>
              </a:ext>
            </a:extLst>
          </p:cNvPr>
          <p:cNvCxnSpPr>
            <a:cxnSpLocks/>
            <a:stCxn id="49" idx="2"/>
            <a:endCxn id="3" idx="0"/>
          </p:cNvCxnSpPr>
          <p:nvPr/>
        </p:nvCxnSpPr>
        <p:spPr>
          <a:xfrm flipH="1">
            <a:off x="3453987" y="886005"/>
            <a:ext cx="338" cy="3716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直线连接符 130">
            <a:extLst>
              <a:ext uri="{FF2B5EF4-FFF2-40B4-BE49-F238E27FC236}">
                <a16:creationId xmlns:a16="http://schemas.microsoft.com/office/drawing/2014/main" id="{4B948CB3-3752-1B70-0C50-D949D5BD1365}"/>
              </a:ext>
            </a:extLst>
          </p:cNvPr>
          <p:cNvCxnSpPr>
            <a:cxnSpLocks/>
            <a:stCxn id="51" idx="2"/>
            <a:endCxn id="14" idx="0"/>
          </p:cNvCxnSpPr>
          <p:nvPr/>
        </p:nvCxnSpPr>
        <p:spPr>
          <a:xfrm flipH="1">
            <a:off x="5777057" y="886005"/>
            <a:ext cx="338" cy="3716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直线连接符 131">
            <a:extLst>
              <a:ext uri="{FF2B5EF4-FFF2-40B4-BE49-F238E27FC236}">
                <a16:creationId xmlns:a16="http://schemas.microsoft.com/office/drawing/2014/main" id="{994BCBE5-D0F6-FF1F-3E54-B36EF7C94038}"/>
              </a:ext>
            </a:extLst>
          </p:cNvPr>
          <p:cNvCxnSpPr>
            <a:cxnSpLocks/>
            <a:stCxn id="50" idx="2"/>
            <a:endCxn id="23" idx="0"/>
          </p:cNvCxnSpPr>
          <p:nvPr/>
        </p:nvCxnSpPr>
        <p:spPr>
          <a:xfrm>
            <a:off x="8069237" y="886005"/>
            <a:ext cx="1" cy="3716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5" name="矩形 54">
            <a:extLst>
              <a:ext uri="{FF2B5EF4-FFF2-40B4-BE49-F238E27FC236}">
                <a16:creationId xmlns:a16="http://schemas.microsoft.com/office/drawing/2014/main" id="{F7188E2F-DA80-1073-283F-B14B4D94FE11}"/>
              </a:ext>
            </a:extLst>
          </p:cNvPr>
          <p:cNvSpPr/>
          <p:nvPr/>
        </p:nvSpPr>
        <p:spPr>
          <a:xfrm>
            <a:off x="2008243" y="1095783"/>
            <a:ext cx="8352496" cy="548256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92F38F04-7A11-E8DB-87C6-1B5D6F122834}"/>
              </a:ext>
            </a:extLst>
          </p:cNvPr>
          <p:cNvSpPr txBox="1"/>
          <p:nvPr/>
        </p:nvSpPr>
        <p:spPr>
          <a:xfrm>
            <a:off x="706868" y="5184312"/>
            <a:ext cx="1210588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用户空间</a:t>
            </a:r>
            <a:endParaRPr kumimoji="1" lang="en-US" altLang="zh-CN" sz="20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ctr"/>
            <a:r>
              <a:rPr kumimoji="1" lang="en-US" altLang="zh-CN" sz="20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runtime</a:t>
            </a:r>
            <a:endParaRPr kumimoji="1" lang="zh-CN" altLang="en-US" sz="20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738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48" grpId="0" animBg="1"/>
      <p:bldP spid="50" grpId="0" animBg="1"/>
      <p:bldP spid="51" grpId="0" animBg="1"/>
      <p:bldP spid="55" grpId="0" animBg="1"/>
      <p:bldP spid="56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大乔乔教育.potx" id="{965AA809-7327-46D6-A478-869C60721E1A}" vid="{161C80D1-EE23-4FDC-A73D-9C9CA00592A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大乔乔教育</Template>
  <TotalTime>872</TotalTime>
  <Words>1140</Words>
  <Application>Microsoft Office PowerPoint</Application>
  <PresentationFormat>宽屏</PresentationFormat>
  <Paragraphs>273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思源黑体 CN Medium</vt:lpstr>
      <vt:lpstr>思源黑体 CN</vt:lpstr>
      <vt:lpstr>思源黑体 CN Normal</vt:lpstr>
      <vt:lpstr>Wingdings 2</vt:lpstr>
      <vt:lpstr>Aptos Narrow</vt:lpstr>
      <vt:lpstr>Arial</vt:lpstr>
      <vt:lpstr>Consolas</vt:lpstr>
      <vt:lpstr>Source Han Sans SC</vt:lpstr>
      <vt:lpstr>Office 主题​​</vt:lpstr>
      <vt:lpstr>go语言 并发编程实践 抽奖+秒杀系统</vt:lpstr>
      <vt:lpstr>课程大纲</vt:lpstr>
      <vt:lpstr>进程与线程</vt:lpstr>
      <vt:lpstr>查看逻辑核心数</vt:lpstr>
      <vt:lpstr>协程 VS 线程</vt:lpstr>
      <vt:lpstr>协程 VS 线程</vt:lpstr>
      <vt:lpstr>协程 VS 线程</vt:lpstr>
      <vt:lpstr>并发模型</vt:lpstr>
      <vt:lpstr>PowerPoint 演示文稿</vt:lpstr>
      <vt:lpstr>二分查找区间</vt:lpstr>
      <vt:lpstr>channel的本质</vt:lpstr>
      <vt:lpstr>PowerPoint 演示文稿</vt:lpstr>
      <vt:lpstr>PowerPoint 演示文稿</vt:lpstr>
      <vt:lpstr>PowerPoint 演示文稿</vt:lpstr>
      <vt:lpstr>资源竞争和原子操作</vt:lpstr>
      <vt:lpstr>秒杀系统设计</vt:lpstr>
      <vt:lpstr>商品临时锁定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并发编程实践 抽奖/秒杀系统</dc:title>
  <dc:creator>朝阳 张</dc:creator>
  <cp:lastModifiedBy>乔乔 大</cp:lastModifiedBy>
  <cp:revision>32</cp:revision>
  <dcterms:created xsi:type="dcterms:W3CDTF">2023-11-18T22:43:54Z</dcterms:created>
  <dcterms:modified xsi:type="dcterms:W3CDTF">2024-09-30T05:46:56Z</dcterms:modified>
</cp:coreProperties>
</file>

<file path=docProps/thumbnail.jpeg>
</file>